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319" r:id="rId4"/>
    <p:sldId id="320" r:id="rId5"/>
    <p:sldId id="322" r:id="rId6"/>
    <p:sldId id="278" r:id="rId7"/>
    <p:sldId id="276" r:id="rId8"/>
    <p:sldId id="277" r:id="rId9"/>
    <p:sldId id="268" r:id="rId10"/>
    <p:sldId id="316" r:id="rId11"/>
    <p:sldId id="270" r:id="rId12"/>
    <p:sldId id="281" r:id="rId13"/>
    <p:sldId id="306" r:id="rId14"/>
    <p:sldId id="307" r:id="rId15"/>
    <p:sldId id="308" r:id="rId16"/>
    <p:sldId id="309" r:id="rId17"/>
    <p:sldId id="326" r:id="rId18"/>
    <p:sldId id="310" r:id="rId19"/>
    <p:sldId id="328" r:id="rId20"/>
    <p:sldId id="312" r:id="rId21"/>
    <p:sldId id="303" r:id="rId22"/>
    <p:sldId id="329" r:id="rId23"/>
    <p:sldId id="304" r:id="rId24"/>
    <p:sldId id="305" r:id="rId25"/>
    <p:sldId id="314" r:id="rId26"/>
    <p:sldId id="331" r:id="rId27"/>
    <p:sldId id="301" r:id="rId28"/>
    <p:sldId id="330" r:id="rId29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0AF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79152" autoAdjust="0"/>
  </p:normalViewPr>
  <p:slideViewPr>
    <p:cSldViewPr>
      <p:cViewPr varScale="1">
        <p:scale>
          <a:sx n="70" d="100"/>
          <a:sy n="70" d="100"/>
        </p:scale>
        <p:origin x="18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2AEB1-9D52-4408-9710-137830FB0536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0C6FBB3A-B393-4DD3-9924-9CA3138AD2A6}">
      <dgm:prSet phldrT="[Texte]"/>
      <dgm:spPr/>
      <dgm:t>
        <a:bodyPr/>
        <a:lstStyle/>
        <a:p>
          <a:r>
            <a:rPr lang="fr-BE" dirty="0" smtClean="0"/>
            <a:t>X 2-10</a:t>
          </a:r>
          <a:endParaRPr lang="fr-BE" dirty="0"/>
        </a:p>
      </dgm:t>
    </dgm:pt>
    <dgm:pt modelId="{355E18A9-BA5B-4D00-B1A5-87DDF9A9271B}" type="parTrans" cxnId="{D9336DE9-2978-42A5-A406-52B4AF3B5E67}">
      <dgm:prSet/>
      <dgm:spPr/>
      <dgm:t>
        <a:bodyPr/>
        <a:lstStyle/>
        <a:p>
          <a:endParaRPr lang="fr-BE"/>
        </a:p>
      </dgm:t>
    </dgm:pt>
    <dgm:pt modelId="{8774D275-4867-46DB-89E6-FC10D710033D}" type="sibTrans" cxnId="{D9336DE9-2978-42A5-A406-52B4AF3B5E67}">
      <dgm:prSet/>
      <dgm:spPr/>
      <dgm:t>
        <a:bodyPr/>
        <a:lstStyle/>
        <a:p>
          <a:endParaRPr lang="fr-BE"/>
        </a:p>
      </dgm:t>
    </dgm:pt>
    <dgm:pt modelId="{1EB879E5-A033-4428-BBE9-F1150CD66BB7}">
      <dgm:prSet phldrT="[Texte]" custT="1"/>
      <dgm:spPr/>
      <dgm:t>
        <a:bodyPr/>
        <a:lstStyle/>
        <a:p>
          <a:r>
            <a:rPr lang="fr-BE" sz="2800" dirty="0" smtClean="0"/>
            <a:t>X 5-30</a:t>
          </a:r>
          <a:endParaRPr lang="fr-BE" sz="2800" dirty="0"/>
        </a:p>
      </dgm:t>
    </dgm:pt>
    <dgm:pt modelId="{758AD3C1-FC2A-4E10-82B7-AEC4DBC44568}" type="parTrans" cxnId="{6EA45130-E0F1-4BFA-91CF-FE9265908842}">
      <dgm:prSet/>
      <dgm:spPr/>
      <dgm:t>
        <a:bodyPr/>
        <a:lstStyle/>
        <a:p>
          <a:endParaRPr lang="fr-BE"/>
        </a:p>
      </dgm:t>
    </dgm:pt>
    <dgm:pt modelId="{010C9D7D-B3D7-4C0D-905F-62200FFF3A31}" type="sibTrans" cxnId="{6EA45130-E0F1-4BFA-91CF-FE9265908842}">
      <dgm:prSet/>
      <dgm:spPr/>
      <dgm:t>
        <a:bodyPr/>
        <a:lstStyle/>
        <a:p>
          <a:endParaRPr lang="fr-BE"/>
        </a:p>
      </dgm:t>
    </dgm:pt>
    <dgm:pt modelId="{25602841-D45F-421A-978A-B3CF14B67B68}">
      <dgm:prSet phldrT="[Texte]" custT="1"/>
      <dgm:spPr/>
      <dgm:t>
        <a:bodyPr/>
        <a:lstStyle/>
        <a:p>
          <a:r>
            <a:rPr lang="fr-BE" sz="3200" dirty="0" smtClean="0"/>
            <a:t>X20-200</a:t>
          </a:r>
          <a:endParaRPr lang="fr-BE" sz="3200" dirty="0"/>
        </a:p>
      </dgm:t>
    </dgm:pt>
    <dgm:pt modelId="{70769D18-DAD9-4FAC-B7B7-59B5C3C71AD8}" type="parTrans" cxnId="{D4E10381-217C-492A-AEAE-A2755CA20EEB}">
      <dgm:prSet/>
      <dgm:spPr/>
      <dgm:t>
        <a:bodyPr/>
        <a:lstStyle/>
        <a:p>
          <a:endParaRPr lang="fr-BE"/>
        </a:p>
      </dgm:t>
    </dgm:pt>
    <dgm:pt modelId="{5549D461-4FCF-496E-B38B-85638E314C59}" type="sibTrans" cxnId="{D4E10381-217C-492A-AEAE-A2755CA20EEB}">
      <dgm:prSet/>
      <dgm:spPr/>
      <dgm:t>
        <a:bodyPr/>
        <a:lstStyle/>
        <a:p>
          <a:endParaRPr lang="fr-BE"/>
        </a:p>
      </dgm:t>
    </dgm:pt>
    <dgm:pt modelId="{6A349BB2-D0B4-46BB-99CE-06A32F925488}" type="pres">
      <dgm:prSet presAssocID="{2BB2AEB1-9D52-4408-9710-137830FB053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fr-BE"/>
        </a:p>
      </dgm:t>
    </dgm:pt>
    <dgm:pt modelId="{E1A62E7E-4086-4190-9845-29ECE809E075}" type="pres">
      <dgm:prSet presAssocID="{0C6FBB3A-B393-4DD3-9924-9CA3138AD2A6}" presName="composite" presStyleCnt="0"/>
      <dgm:spPr/>
    </dgm:pt>
    <dgm:pt modelId="{4FCBBF4B-F607-4F00-BCD8-BF21B969A805}" type="pres">
      <dgm:prSet presAssocID="{0C6FBB3A-B393-4DD3-9924-9CA3138AD2A6}" presName="Accent" presStyleLbl="alignNode1" presStyleIdx="0" presStyleCnt="5" custLinFactNeighborX="-24461" custLinFactNeighborY="3489">
        <dgm:presLayoutVars>
          <dgm:chMax val="0"/>
          <dgm:chPref val="0"/>
        </dgm:presLayoutVars>
      </dgm:prSet>
      <dgm:spPr>
        <a:solidFill>
          <a:srgbClr val="FFC000"/>
        </a:solidFill>
      </dgm:spPr>
      <dgm:t>
        <a:bodyPr/>
        <a:lstStyle/>
        <a:p>
          <a:endParaRPr lang="fr-BE"/>
        </a:p>
      </dgm:t>
    </dgm:pt>
    <dgm:pt modelId="{8917C8F5-59B3-45D1-ADEB-624E4BEC0334}" type="pres">
      <dgm:prSet presAssocID="{0C6FBB3A-B393-4DD3-9924-9CA3138AD2A6}" presName="Image" presStyleLbl="bgImgPlace1" presStyleIdx="0" presStyleCnt="3" custScaleX="136449" custScaleY="157140" custLinFactNeighborX="-78325" custLinFactNeighborY="-300">
        <dgm:presLayoutVars>
          <dgm:chMax val="0"/>
          <dgm:chPref val="0"/>
          <dgm:bulletEnabled val="1"/>
        </dgm:presLayoutVars>
      </dgm:prSet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5000" b="-31000"/>
          </a:stretch>
        </a:blipFill>
      </dgm:spPr>
    </dgm:pt>
    <dgm:pt modelId="{7DB65BDF-4B62-455F-A967-6E8E9EBB5B6A}" type="pres">
      <dgm:prSet presAssocID="{0C6FBB3A-B393-4DD3-9924-9CA3138AD2A6}" presName="Parent" presStyleLbl="fgAccFollowNode1" presStyleIdx="0" presStyleCnt="3" custLinFactNeighborX="-31699" custLinFactNeighborY="45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CCEC1B2-8412-48B8-A332-E905B1DE9381}" type="pres">
      <dgm:prSet presAssocID="{0C6FBB3A-B393-4DD3-9924-9CA3138AD2A6}" presName="Space" presStyleCnt="0">
        <dgm:presLayoutVars>
          <dgm:chMax val="0"/>
          <dgm:chPref val="0"/>
        </dgm:presLayoutVars>
      </dgm:prSet>
      <dgm:spPr/>
    </dgm:pt>
    <dgm:pt modelId="{743F7CF4-415C-45AE-81DD-FC67A49A0840}" type="pres">
      <dgm:prSet presAssocID="{8774D275-4867-46DB-89E6-FC10D710033D}" presName="ConnectorComposite" presStyleCnt="0"/>
      <dgm:spPr/>
    </dgm:pt>
    <dgm:pt modelId="{A98923E8-3F16-483E-A801-C76AEBC11256}" type="pres">
      <dgm:prSet presAssocID="{8774D275-4867-46DB-89E6-FC10D710033D}" presName="TopSpacing" presStyleCnt="0"/>
      <dgm:spPr/>
    </dgm:pt>
    <dgm:pt modelId="{2EED05EE-18C6-4772-BAC8-B3B5BC5C9AE2}" type="pres">
      <dgm:prSet presAssocID="{8774D275-4867-46DB-89E6-FC10D710033D}" presName="Connector" presStyleLbl="alignNode1" presStyleIdx="1" presStyleCnt="5"/>
      <dgm:spPr/>
    </dgm:pt>
    <dgm:pt modelId="{B5DD61FD-F8EF-4C40-95A9-34B1F64FFA82}" type="pres">
      <dgm:prSet presAssocID="{8774D275-4867-46DB-89E6-FC10D710033D}" presName="BottomSpacing" presStyleCnt="0"/>
      <dgm:spPr/>
    </dgm:pt>
    <dgm:pt modelId="{9A88C0C0-7D0F-4BFB-95C0-EEC0A654A998}" type="pres">
      <dgm:prSet presAssocID="{1EB879E5-A033-4428-BBE9-F1150CD66BB7}" presName="composite" presStyleCnt="0"/>
      <dgm:spPr/>
    </dgm:pt>
    <dgm:pt modelId="{CA14F220-D02B-43F3-8BE8-FAE179F7E142}" type="pres">
      <dgm:prSet presAssocID="{1EB879E5-A033-4428-BBE9-F1150CD66BB7}" presName="Accent" presStyleLbl="alignNode1" presStyleIdx="2" presStyleCnt="5">
        <dgm:presLayoutVars>
          <dgm:chMax val="0"/>
          <dgm:chPref val="0"/>
        </dgm:presLayoutVars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fr-BE"/>
        </a:p>
      </dgm:t>
    </dgm:pt>
    <dgm:pt modelId="{3964B19C-9FB4-479C-BEBE-E18B85631D7E}" type="pres">
      <dgm:prSet presAssocID="{1EB879E5-A033-4428-BBE9-F1150CD66BB7}" presName="Image" presStyleLbl="bgImgPlace1" presStyleIdx="1" presStyleCnt="3" custScaleX="115602" custScaleY="122152" custLinFactY="-82239" custLinFactNeighborX="42952" custLinFactNeighborY="-100000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E2DA8A0-EBB9-44CF-BF26-7EA30383E21B}" type="pres">
      <dgm:prSet presAssocID="{1EB879E5-A033-4428-BBE9-F1150CD66BB7}" presName="Parent" presStyleLbl="fgAccFollow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2134C298-565D-413F-A458-70421579C000}" type="pres">
      <dgm:prSet presAssocID="{1EB879E5-A033-4428-BBE9-F1150CD66BB7}" presName="Space" presStyleCnt="0">
        <dgm:presLayoutVars>
          <dgm:chMax val="0"/>
          <dgm:chPref val="0"/>
        </dgm:presLayoutVars>
      </dgm:prSet>
      <dgm:spPr/>
    </dgm:pt>
    <dgm:pt modelId="{EB4CB10E-42DA-4C7C-BDB5-AE5F804A7DBB}" type="pres">
      <dgm:prSet presAssocID="{010C9D7D-B3D7-4C0D-905F-62200FFF3A31}" presName="ConnectorComposite" presStyleCnt="0"/>
      <dgm:spPr/>
    </dgm:pt>
    <dgm:pt modelId="{15C1EDDD-7539-447E-87AE-F71C38C19F4E}" type="pres">
      <dgm:prSet presAssocID="{010C9D7D-B3D7-4C0D-905F-62200FFF3A31}" presName="TopSpacing" presStyleCnt="0"/>
      <dgm:spPr/>
    </dgm:pt>
    <dgm:pt modelId="{9A3B1190-53E3-46AD-B7E6-D78CB3A9F53C}" type="pres">
      <dgm:prSet presAssocID="{010C9D7D-B3D7-4C0D-905F-62200FFF3A31}" presName="Connector" presStyleLbl="alignNode1" presStyleIdx="3" presStyleCnt="5"/>
      <dgm:spPr/>
    </dgm:pt>
    <dgm:pt modelId="{4C91A2D2-6E22-44DF-B5CB-EE9955E874DE}" type="pres">
      <dgm:prSet presAssocID="{010C9D7D-B3D7-4C0D-905F-62200FFF3A31}" presName="BottomSpacing" presStyleCnt="0"/>
      <dgm:spPr/>
    </dgm:pt>
    <dgm:pt modelId="{566587A9-5098-4742-A768-3A4006B83A3F}" type="pres">
      <dgm:prSet presAssocID="{25602841-D45F-421A-978A-B3CF14B67B68}" presName="composite" presStyleCnt="0"/>
      <dgm:spPr/>
    </dgm:pt>
    <dgm:pt modelId="{CCFC3CE5-8B19-4F15-A0A8-740B5F22C431}" type="pres">
      <dgm:prSet presAssocID="{25602841-D45F-421A-978A-B3CF14B67B68}" presName="Accent" presStyleLbl="alignNode1" presStyleIdx="4" presStyleCnt="5" custScaleX="128196" custScaleY="122940" custLinFactNeighborX="-5987" custLinFactNeighborY="-1054">
        <dgm:presLayoutVars>
          <dgm:chMax val="0"/>
          <dgm:chPref val="0"/>
        </dgm:presLayoutVars>
      </dgm:prSet>
      <dgm:spPr>
        <a:solidFill>
          <a:srgbClr val="FF0000"/>
        </a:solidFill>
      </dgm:spPr>
      <dgm:t>
        <a:bodyPr/>
        <a:lstStyle/>
        <a:p>
          <a:endParaRPr lang="fr-BE"/>
        </a:p>
      </dgm:t>
    </dgm:pt>
    <dgm:pt modelId="{D08BC33F-EEFE-4376-8BFB-390357C07183}" type="pres">
      <dgm:prSet presAssocID="{25602841-D45F-421A-978A-B3CF14B67B68}" presName="Image" presStyleLbl="bgImgPlace1" presStyleIdx="2" presStyleCnt="3" custScaleX="122215" custScaleY="154290" custLinFactX="86560" custLinFactNeighborX="100000" custLinFactNeighborY="310">
        <dgm:presLayoutVars>
          <dgm:chMax val="0"/>
          <dgm:chPref val="0"/>
          <dgm:bulletEnabled val="1"/>
        </dgm:presLayoutVars>
      </dgm:prSet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b="-59000"/>
          </a:stretch>
        </a:blipFill>
      </dgm:spPr>
    </dgm:pt>
    <dgm:pt modelId="{EC0DEAA4-1AB9-4781-88C7-43451DF9F171}" type="pres">
      <dgm:prSet presAssocID="{25602841-D45F-421A-978A-B3CF14B67B68}" presName="Parent" presStyleLbl="fgAccFollowNode1" presStyleIdx="2" presStyleCnt="3" custScaleX="128196" custScaleY="122940" custLinFactNeighborX="-7676" custLinFactNeighborY="-13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EE499B2-88C0-49F3-A4DE-6D99D68059D5}" type="pres">
      <dgm:prSet presAssocID="{25602841-D45F-421A-978A-B3CF14B67B68}" presName="Space" presStyleCnt="0">
        <dgm:presLayoutVars>
          <dgm:chMax val="0"/>
          <dgm:chPref val="0"/>
        </dgm:presLayoutVars>
      </dgm:prSet>
      <dgm:spPr/>
    </dgm:pt>
  </dgm:ptLst>
  <dgm:cxnLst>
    <dgm:cxn modelId="{6EA45130-E0F1-4BFA-91CF-FE9265908842}" srcId="{2BB2AEB1-9D52-4408-9710-137830FB0536}" destId="{1EB879E5-A033-4428-BBE9-F1150CD66BB7}" srcOrd="1" destOrd="0" parTransId="{758AD3C1-FC2A-4E10-82B7-AEC4DBC44568}" sibTransId="{010C9D7D-B3D7-4C0D-905F-62200FFF3A31}"/>
    <dgm:cxn modelId="{D4E10381-217C-492A-AEAE-A2755CA20EEB}" srcId="{2BB2AEB1-9D52-4408-9710-137830FB0536}" destId="{25602841-D45F-421A-978A-B3CF14B67B68}" srcOrd="2" destOrd="0" parTransId="{70769D18-DAD9-4FAC-B7B7-59B5C3C71AD8}" sibTransId="{5549D461-4FCF-496E-B38B-85638E314C59}"/>
    <dgm:cxn modelId="{63ECBAC0-2F62-41FC-84B7-8A9E84B3E725}" type="presOf" srcId="{25602841-D45F-421A-978A-B3CF14B67B68}" destId="{EC0DEAA4-1AB9-4781-88C7-43451DF9F171}" srcOrd="0" destOrd="0" presId="urn:microsoft.com/office/officeart/2008/layout/AlternatingPictureCircles"/>
    <dgm:cxn modelId="{BC4FF596-6607-4048-B69F-0E1FD0730058}" type="presOf" srcId="{2BB2AEB1-9D52-4408-9710-137830FB0536}" destId="{6A349BB2-D0B4-46BB-99CE-06A32F925488}" srcOrd="0" destOrd="0" presId="urn:microsoft.com/office/officeart/2008/layout/AlternatingPictureCircles"/>
    <dgm:cxn modelId="{D9336DE9-2978-42A5-A406-52B4AF3B5E67}" srcId="{2BB2AEB1-9D52-4408-9710-137830FB0536}" destId="{0C6FBB3A-B393-4DD3-9924-9CA3138AD2A6}" srcOrd="0" destOrd="0" parTransId="{355E18A9-BA5B-4D00-B1A5-87DDF9A9271B}" sibTransId="{8774D275-4867-46DB-89E6-FC10D710033D}"/>
    <dgm:cxn modelId="{47FDEFC3-366E-45FF-8A3D-0B23850D9D0B}" type="presOf" srcId="{1EB879E5-A033-4428-BBE9-F1150CD66BB7}" destId="{CE2DA8A0-EBB9-44CF-BF26-7EA30383E21B}" srcOrd="0" destOrd="0" presId="urn:microsoft.com/office/officeart/2008/layout/AlternatingPictureCircles"/>
    <dgm:cxn modelId="{9F3B7CCF-07A0-4DC9-9E65-3AF606FAA7DD}" type="presOf" srcId="{0C6FBB3A-B393-4DD3-9924-9CA3138AD2A6}" destId="{7DB65BDF-4B62-455F-A967-6E8E9EBB5B6A}" srcOrd="0" destOrd="0" presId="urn:microsoft.com/office/officeart/2008/layout/AlternatingPictureCircles"/>
    <dgm:cxn modelId="{95CF8B04-EC43-42D8-A076-C79CA6947F3A}" type="presParOf" srcId="{6A349BB2-D0B4-46BB-99CE-06A32F925488}" destId="{E1A62E7E-4086-4190-9845-29ECE809E075}" srcOrd="0" destOrd="0" presId="urn:microsoft.com/office/officeart/2008/layout/AlternatingPictureCircles"/>
    <dgm:cxn modelId="{A66157F2-3472-478B-9614-4C4B0FFA9B5F}" type="presParOf" srcId="{E1A62E7E-4086-4190-9845-29ECE809E075}" destId="{4FCBBF4B-F607-4F00-BCD8-BF21B969A805}" srcOrd="0" destOrd="0" presId="urn:microsoft.com/office/officeart/2008/layout/AlternatingPictureCircles"/>
    <dgm:cxn modelId="{393341C3-5EFA-4136-AC68-2B9061A9669A}" type="presParOf" srcId="{E1A62E7E-4086-4190-9845-29ECE809E075}" destId="{8917C8F5-59B3-45D1-ADEB-624E4BEC0334}" srcOrd="1" destOrd="0" presId="urn:microsoft.com/office/officeart/2008/layout/AlternatingPictureCircles"/>
    <dgm:cxn modelId="{8D623B4F-ECEA-4BD1-B2DE-A360227B33BF}" type="presParOf" srcId="{E1A62E7E-4086-4190-9845-29ECE809E075}" destId="{7DB65BDF-4B62-455F-A967-6E8E9EBB5B6A}" srcOrd="2" destOrd="0" presId="urn:microsoft.com/office/officeart/2008/layout/AlternatingPictureCircles"/>
    <dgm:cxn modelId="{22EDDF75-1EB5-4579-A42E-7A8ECFAC1B1C}" type="presParOf" srcId="{E1A62E7E-4086-4190-9845-29ECE809E075}" destId="{4CCEC1B2-8412-48B8-A332-E905B1DE9381}" srcOrd="3" destOrd="0" presId="urn:microsoft.com/office/officeart/2008/layout/AlternatingPictureCircles"/>
    <dgm:cxn modelId="{A5D606B9-5D81-4D70-AF44-3B6B56220009}" type="presParOf" srcId="{6A349BB2-D0B4-46BB-99CE-06A32F925488}" destId="{743F7CF4-415C-45AE-81DD-FC67A49A0840}" srcOrd="1" destOrd="0" presId="urn:microsoft.com/office/officeart/2008/layout/AlternatingPictureCircles"/>
    <dgm:cxn modelId="{1D314982-E450-4CD8-BD0C-E7A75C5F2B29}" type="presParOf" srcId="{743F7CF4-415C-45AE-81DD-FC67A49A0840}" destId="{A98923E8-3F16-483E-A801-C76AEBC11256}" srcOrd="0" destOrd="0" presId="urn:microsoft.com/office/officeart/2008/layout/AlternatingPictureCircles"/>
    <dgm:cxn modelId="{63C3CB59-5548-4A34-AFE7-4B3AA8EE39E4}" type="presParOf" srcId="{743F7CF4-415C-45AE-81DD-FC67A49A0840}" destId="{2EED05EE-18C6-4772-BAC8-B3B5BC5C9AE2}" srcOrd="1" destOrd="0" presId="urn:microsoft.com/office/officeart/2008/layout/AlternatingPictureCircles"/>
    <dgm:cxn modelId="{71CB85B9-C6AD-4E09-968C-B25ABB809A6D}" type="presParOf" srcId="{743F7CF4-415C-45AE-81DD-FC67A49A0840}" destId="{B5DD61FD-F8EF-4C40-95A9-34B1F64FFA82}" srcOrd="2" destOrd="0" presId="urn:microsoft.com/office/officeart/2008/layout/AlternatingPictureCircles"/>
    <dgm:cxn modelId="{F2BD605B-43F9-44AA-B476-6EE469B6B5B9}" type="presParOf" srcId="{6A349BB2-D0B4-46BB-99CE-06A32F925488}" destId="{9A88C0C0-7D0F-4BFB-95C0-EEC0A654A998}" srcOrd="2" destOrd="0" presId="urn:microsoft.com/office/officeart/2008/layout/AlternatingPictureCircles"/>
    <dgm:cxn modelId="{B45B37AD-F7AA-402A-9CB3-0CE98AE037D8}" type="presParOf" srcId="{9A88C0C0-7D0F-4BFB-95C0-EEC0A654A998}" destId="{CA14F220-D02B-43F3-8BE8-FAE179F7E142}" srcOrd="0" destOrd="0" presId="urn:microsoft.com/office/officeart/2008/layout/AlternatingPictureCircles"/>
    <dgm:cxn modelId="{1CE4D563-2525-4632-A16F-6A5A389BF867}" type="presParOf" srcId="{9A88C0C0-7D0F-4BFB-95C0-EEC0A654A998}" destId="{3964B19C-9FB4-479C-BEBE-E18B85631D7E}" srcOrd="1" destOrd="0" presId="urn:microsoft.com/office/officeart/2008/layout/AlternatingPictureCircles"/>
    <dgm:cxn modelId="{EFB5A751-8FE8-4B70-9D36-5585C196373E}" type="presParOf" srcId="{9A88C0C0-7D0F-4BFB-95C0-EEC0A654A998}" destId="{CE2DA8A0-EBB9-44CF-BF26-7EA30383E21B}" srcOrd="2" destOrd="0" presId="urn:microsoft.com/office/officeart/2008/layout/AlternatingPictureCircles"/>
    <dgm:cxn modelId="{9C76BE9C-F813-4419-BD16-B9238B6421BC}" type="presParOf" srcId="{9A88C0C0-7D0F-4BFB-95C0-EEC0A654A998}" destId="{2134C298-565D-413F-A458-70421579C000}" srcOrd="3" destOrd="0" presId="urn:microsoft.com/office/officeart/2008/layout/AlternatingPictureCircles"/>
    <dgm:cxn modelId="{C28AF9B8-90AE-47A4-8E8D-99090CA533E0}" type="presParOf" srcId="{6A349BB2-D0B4-46BB-99CE-06A32F925488}" destId="{EB4CB10E-42DA-4C7C-BDB5-AE5F804A7DBB}" srcOrd="3" destOrd="0" presId="urn:microsoft.com/office/officeart/2008/layout/AlternatingPictureCircles"/>
    <dgm:cxn modelId="{77AD4393-0576-4415-A800-534A8C1C41A9}" type="presParOf" srcId="{EB4CB10E-42DA-4C7C-BDB5-AE5F804A7DBB}" destId="{15C1EDDD-7539-447E-87AE-F71C38C19F4E}" srcOrd="0" destOrd="0" presId="urn:microsoft.com/office/officeart/2008/layout/AlternatingPictureCircles"/>
    <dgm:cxn modelId="{7E009596-85E0-4228-8E97-00004D9EFFAD}" type="presParOf" srcId="{EB4CB10E-42DA-4C7C-BDB5-AE5F804A7DBB}" destId="{9A3B1190-53E3-46AD-B7E6-D78CB3A9F53C}" srcOrd="1" destOrd="0" presId="urn:microsoft.com/office/officeart/2008/layout/AlternatingPictureCircles"/>
    <dgm:cxn modelId="{5389AFDE-047A-42E9-A44E-654BB23FFB18}" type="presParOf" srcId="{EB4CB10E-42DA-4C7C-BDB5-AE5F804A7DBB}" destId="{4C91A2D2-6E22-44DF-B5CB-EE9955E874DE}" srcOrd="2" destOrd="0" presId="urn:microsoft.com/office/officeart/2008/layout/AlternatingPictureCircles"/>
    <dgm:cxn modelId="{ED49A6A4-9E76-460E-B091-BF24717FD65C}" type="presParOf" srcId="{6A349BB2-D0B4-46BB-99CE-06A32F925488}" destId="{566587A9-5098-4742-A768-3A4006B83A3F}" srcOrd="4" destOrd="0" presId="urn:microsoft.com/office/officeart/2008/layout/AlternatingPictureCircles"/>
    <dgm:cxn modelId="{51D66FDF-6DBE-4DB1-98B6-B4347EBC9154}" type="presParOf" srcId="{566587A9-5098-4742-A768-3A4006B83A3F}" destId="{CCFC3CE5-8B19-4F15-A0A8-740B5F22C431}" srcOrd="0" destOrd="0" presId="urn:microsoft.com/office/officeart/2008/layout/AlternatingPictureCircles"/>
    <dgm:cxn modelId="{F61D3151-21CC-457B-B8AB-6DFBEBBEB19A}" type="presParOf" srcId="{566587A9-5098-4742-A768-3A4006B83A3F}" destId="{D08BC33F-EEFE-4376-8BFB-390357C07183}" srcOrd="1" destOrd="0" presId="urn:microsoft.com/office/officeart/2008/layout/AlternatingPictureCircles"/>
    <dgm:cxn modelId="{B686D0C3-F378-47F4-B9DA-0B7C0691C429}" type="presParOf" srcId="{566587A9-5098-4742-A768-3A4006B83A3F}" destId="{EC0DEAA4-1AB9-4781-88C7-43451DF9F171}" srcOrd="2" destOrd="0" presId="urn:microsoft.com/office/officeart/2008/layout/AlternatingPictureCircles"/>
    <dgm:cxn modelId="{7A957749-9815-4F49-810B-761FB7918196}" type="presParOf" srcId="{566587A9-5098-4742-A768-3A4006B83A3F}" destId="{FEE499B2-88C0-49F3-A4DE-6D99D68059D5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BBF4B-F607-4F00-BCD8-BF21B969A805}">
      <dsp:nvSpPr>
        <dsp:cNvPr id="0" name=""/>
        <dsp:cNvSpPr/>
      </dsp:nvSpPr>
      <dsp:spPr>
        <a:xfrm>
          <a:off x="3394722" y="288038"/>
          <a:ext cx="1073281" cy="1073263"/>
        </a:xfrm>
        <a:prstGeom prst="donut">
          <a:avLst>
            <a:gd name="adj" fmla="val 1101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7C8F5-59B3-45D1-ADEB-624E4BEC0334}">
      <dsp:nvSpPr>
        <dsp:cNvPr id="0" name=""/>
        <dsp:cNvSpPr/>
      </dsp:nvSpPr>
      <dsp:spPr>
        <a:xfrm>
          <a:off x="1336517" y="0"/>
          <a:ext cx="1801009" cy="1568444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5000" b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65BDF-4B62-455F-A967-6E8E9EBB5B6A}">
      <dsp:nvSpPr>
        <dsp:cNvPr id="0" name=""/>
        <dsp:cNvSpPr/>
      </dsp:nvSpPr>
      <dsp:spPr>
        <a:xfrm>
          <a:off x="3509998" y="406485"/>
          <a:ext cx="837095" cy="83708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100" kern="1200" dirty="0" smtClean="0"/>
            <a:t>X 2-10</a:t>
          </a:r>
          <a:endParaRPr lang="fr-BE" sz="2100" kern="1200" dirty="0"/>
        </a:p>
      </dsp:txBody>
      <dsp:txXfrm>
        <a:off x="3632588" y="529073"/>
        <a:ext cx="591915" cy="591906"/>
      </dsp:txXfrm>
    </dsp:sp>
    <dsp:sp modelId="{2EED05EE-18C6-4772-BAC8-B3B5BC5C9AE2}">
      <dsp:nvSpPr>
        <dsp:cNvPr id="0" name=""/>
        <dsp:cNvSpPr/>
      </dsp:nvSpPr>
      <dsp:spPr>
        <a:xfrm>
          <a:off x="3966929" y="1731479"/>
          <a:ext cx="213389" cy="213389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4F220-D02B-43F3-8BE8-FAE179F7E142}">
      <dsp:nvSpPr>
        <dsp:cNvPr id="0" name=""/>
        <dsp:cNvSpPr/>
      </dsp:nvSpPr>
      <dsp:spPr>
        <a:xfrm>
          <a:off x="3485500" y="2177899"/>
          <a:ext cx="1073281" cy="1073263"/>
        </a:xfrm>
        <a:prstGeom prst="donut">
          <a:avLst>
            <a:gd name="adj" fmla="val 1101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4B19C-9FB4-479C-BEBE-E18B85631D7E}">
      <dsp:nvSpPr>
        <dsp:cNvPr id="0" name=""/>
        <dsp:cNvSpPr/>
      </dsp:nvSpPr>
      <dsp:spPr>
        <a:xfrm>
          <a:off x="4749200" y="285949"/>
          <a:ext cx="1525847" cy="121922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DA8A0-EBB9-44CF-BF26-7EA30383E21B}">
      <dsp:nvSpPr>
        <dsp:cNvPr id="0" name=""/>
        <dsp:cNvSpPr/>
      </dsp:nvSpPr>
      <dsp:spPr>
        <a:xfrm>
          <a:off x="3603592" y="2295990"/>
          <a:ext cx="837095" cy="83708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800" kern="1200" dirty="0" smtClean="0"/>
            <a:t>X 5-30</a:t>
          </a:r>
          <a:endParaRPr lang="fr-BE" sz="2800" kern="1200" dirty="0"/>
        </a:p>
      </dsp:txBody>
      <dsp:txXfrm>
        <a:off x="3726182" y="2418578"/>
        <a:ext cx="591915" cy="591906"/>
      </dsp:txXfrm>
    </dsp:sp>
    <dsp:sp modelId="{9A3B1190-53E3-46AD-B7E6-D78CB3A9F53C}">
      <dsp:nvSpPr>
        <dsp:cNvPr id="0" name=""/>
        <dsp:cNvSpPr/>
      </dsp:nvSpPr>
      <dsp:spPr>
        <a:xfrm>
          <a:off x="3966929" y="3484176"/>
          <a:ext cx="213389" cy="213389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C3CE5-8B19-4F15-A0A8-740B5F22C431}">
      <dsp:nvSpPr>
        <dsp:cNvPr id="0" name=""/>
        <dsp:cNvSpPr/>
      </dsp:nvSpPr>
      <dsp:spPr>
        <a:xfrm>
          <a:off x="3394719" y="3956569"/>
          <a:ext cx="1375903" cy="1319470"/>
        </a:xfrm>
        <a:prstGeom prst="donut">
          <a:avLst>
            <a:gd name="adj" fmla="val 11010"/>
          </a:avLst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BC33F-EEFE-4376-8BFB-390357C07183}">
      <dsp:nvSpPr>
        <dsp:cNvPr id="0" name=""/>
        <dsp:cNvSpPr/>
      </dsp:nvSpPr>
      <dsp:spPr>
        <a:xfrm>
          <a:off x="4879740" y="3860601"/>
          <a:ext cx="1613132" cy="1539998"/>
        </a:xfrm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b="-5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DEAA4-1AB9-4781-88C7-43451DF9F171}">
      <dsp:nvSpPr>
        <dsp:cNvPr id="0" name=""/>
        <dsp:cNvSpPr/>
      </dsp:nvSpPr>
      <dsp:spPr>
        <a:xfrm>
          <a:off x="3546111" y="4101744"/>
          <a:ext cx="1073123" cy="102910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3200" kern="1200" dirty="0" smtClean="0"/>
            <a:t>X20-200</a:t>
          </a:r>
          <a:endParaRPr lang="fr-BE" sz="3200" kern="1200" dirty="0"/>
        </a:p>
      </dsp:txBody>
      <dsp:txXfrm>
        <a:off x="3703266" y="4252454"/>
        <a:ext cx="758813" cy="727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2BA52-3C81-485D-AFC0-5A27A9E7D5A4}" type="datetimeFigureOut">
              <a:rPr lang="fr-BE" smtClean="0"/>
              <a:t>17-06-19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28A50-BC03-4D4A-B122-9F04C3129A4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486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476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BE" altLang="fr-FR" smtClean="0"/>
              <a:t>Pire encore, 10% des conducteurs ont avoué avoir conduit au moins une fois sur les 12 derniers mois sous l’influence à la fois de médicament et d’alcool. Nous verrons que cette combinaison est particulièrement risquée</a:t>
            </a:r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AFFED4-3EA0-438E-9873-C15C3A5D8C65}" type="slidenum">
              <a:rPr lang="fr-BE" altLang="fr-FR" smtClean="0"/>
              <a:pPr/>
              <a:t>15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40115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F25782-6799-4FE5-845B-46D3361F333E}" type="slidenum">
              <a:rPr lang="fr-BE" altLang="fr-FR" smtClean="0"/>
              <a:pPr/>
              <a:t>16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4046016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EDD9E1-304E-4480-9DC4-4918109D0B3C}" type="slidenum">
              <a:rPr lang="fr-BE" altLang="fr-FR" smtClean="0"/>
              <a:pPr/>
              <a:t>17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853717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E732EB-2539-4744-9B0E-9AC0CCCB8619}" type="slidenum">
              <a:rPr lang="fr-BE" altLang="fr-FR" smtClean="0"/>
              <a:pPr/>
              <a:t>18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2582837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53533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109AF30-457C-4DA0-811D-28C1FB28B6F8}" type="slidenum">
              <a:rPr lang="fr-BE" altLang="fr-FR" smtClean="0"/>
              <a:pPr/>
              <a:t>20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946618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B964DE-D8AD-4397-BC3A-A83AAE312946}" type="slidenum">
              <a:rPr lang="fr-BE" altLang="fr-FR" smtClean="0"/>
              <a:pPr/>
              <a:t>21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2264691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A1D2D7-9169-442C-A64C-AF56A6FCE01C}" type="slidenum">
              <a:rPr lang="fr-BE" altLang="fr-FR" smtClean="0"/>
              <a:pPr/>
              <a:t>23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37193300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970135E-6E8A-4FAC-AB24-4372C1DC77F1}" type="slidenum">
              <a:rPr lang="fr-BE" altLang="fr-FR" smtClean="0"/>
              <a:pPr/>
              <a:t>24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1276547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smtClean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13ABDE-4593-4095-93A9-1D8C1B4C7157}" type="slidenum">
              <a:rPr lang="fr-BE" altLang="fr-FR" smtClean="0"/>
              <a:pPr/>
              <a:t>25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3417760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9767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465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340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041379-090E-4217-A11A-CFAB11273135}" type="slidenum">
              <a:rPr lang="fr-BE" altLang="fr-FR" smtClean="0"/>
              <a:pPr/>
              <a:t>10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2116319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28A50-BC03-4D4A-B122-9F04C3129A41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7548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0342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28DF0CB-C2B5-4616-850A-D83ACE2BE278}" type="slidenum">
              <a:rPr lang="fr-BE" altLang="fr-FR" smtClean="0"/>
              <a:pPr/>
              <a:t>13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693445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 dirty="0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DE63F2-27E1-466E-BC1B-EBC30FF4D57F}" type="slidenum">
              <a:rPr lang="fr-BE" altLang="fr-FR" smtClean="0"/>
              <a:pPr/>
              <a:t>14</a:t>
            </a:fld>
            <a:endParaRPr lang="fr-BE" altLang="fr-FR" smtClean="0"/>
          </a:p>
        </p:txBody>
      </p:sp>
    </p:spTree>
    <p:extLst>
      <p:ext uri="{BB962C8B-B14F-4D97-AF65-F5344CB8AC3E}">
        <p14:creationId xmlns:p14="http://schemas.microsoft.com/office/powerpoint/2010/main" val="270049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 noChangeAspect="1"/>
          </p:cNvSpPr>
          <p:nvPr>
            <p:ph type="ctrTitle"/>
          </p:nvPr>
        </p:nvSpPr>
        <p:spPr>
          <a:xfrm>
            <a:off x="2555776" y="2924944"/>
            <a:ext cx="6588224" cy="1224136"/>
          </a:xfrm>
        </p:spPr>
        <p:txBody>
          <a:bodyPr>
            <a:normAutofit/>
          </a:bodyPr>
          <a:lstStyle>
            <a:lvl1pPr algn="l">
              <a:defRPr sz="3600" b="1" i="0" cap="all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11" name="Espace réservé du contenu 10"/>
          <p:cNvSpPr>
            <a:spLocks noGrp="1" noChangeAspect="1"/>
          </p:cNvSpPr>
          <p:nvPr>
            <p:ph sz="quarter" idx="10"/>
          </p:nvPr>
        </p:nvSpPr>
        <p:spPr>
          <a:xfrm>
            <a:off x="4427984" y="1628800"/>
            <a:ext cx="4536504" cy="432048"/>
          </a:xfrm>
        </p:spPr>
        <p:txBody>
          <a:bodyPr>
            <a:normAutofit/>
          </a:bodyPr>
          <a:lstStyle>
            <a:lvl1pPr>
              <a:buNone/>
              <a:defRPr sz="26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6594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5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5ECBB80F-CE76-4F12-B2AF-92368BBDC195}" type="slidenum">
              <a:rPr lang="fr-BE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sz="12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 noChangeAspect="1"/>
          </p:cNvSpPr>
          <p:nvPr>
            <p:ph type="title"/>
          </p:nvPr>
        </p:nvSpPr>
        <p:spPr>
          <a:xfrm>
            <a:off x="467544" y="0"/>
            <a:ext cx="6120680" cy="90872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3000" b="1" i="0" kern="1200" cap="all" baseline="0" dirty="0" smtClean="0">
                <a:solidFill>
                  <a:srgbClr val="0AA0AF"/>
                </a:solidFill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8" name="Espace réservé du contenu 2"/>
          <p:cNvSpPr>
            <a:spLocks noGrp="1" noChangeAspect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3"/>
              </a:buBlip>
              <a:defRPr baseline="0">
                <a:solidFill>
                  <a:srgbClr val="464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AA0AF"/>
              </a:buClr>
              <a:buFont typeface="Arial" panose="020B0604020202020204" pitchFamily="34" charset="0"/>
              <a:buChar char="►"/>
              <a:defRPr baseline="0">
                <a:solidFill>
                  <a:srgbClr val="464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AA0AF"/>
              </a:buClr>
              <a:defRPr baseline="0">
                <a:solidFill>
                  <a:srgbClr val="464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AA0AF"/>
              </a:buClr>
              <a:defRPr baseline="0">
                <a:solidFill>
                  <a:srgbClr val="464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AA0AF"/>
              </a:buClr>
              <a:buFont typeface="Wingdings" pitchFamily="2" charset="2"/>
              <a:buChar char="Ø"/>
              <a:defRPr baseline="0">
                <a:solidFill>
                  <a:srgbClr val="464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8843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8163126-E3E4-42CF-B88F-FF089FDE622B}" type="slidenum">
              <a:rPr lang="fr-BE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sz="12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 noChangeAspect="1"/>
          </p:cNvSpPr>
          <p:nvPr>
            <p:ph type="title"/>
          </p:nvPr>
        </p:nvSpPr>
        <p:spPr>
          <a:xfrm>
            <a:off x="457200" y="-27384"/>
            <a:ext cx="6275040" cy="850106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3000" b="1" i="0" kern="1200" cap="all" baseline="0" dirty="0" smtClean="0">
                <a:solidFill>
                  <a:srgbClr val="0091A0"/>
                </a:solidFill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3"/>
              </a:buBlip>
              <a:defRPr sz="28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742950" indent="-285750">
              <a:buClr>
                <a:srgbClr val="0AA0AF"/>
              </a:buClr>
              <a:buFont typeface="Arial" panose="020B0604020202020204" pitchFamily="34" charset="0"/>
              <a:buChar char="►"/>
              <a:defRPr sz="24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2pPr>
            <a:lvl3pPr>
              <a:buClr>
                <a:srgbClr val="0AA0AF"/>
              </a:buClr>
              <a:defRPr sz="20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3pPr>
            <a:lvl4pPr>
              <a:buClr>
                <a:srgbClr val="0AA0AF"/>
              </a:buClr>
              <a:defRPr sz="18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4pPr>
            <a:lvl5pPr>
              <a:buClr>
                <a:srgbClr val="0AA0AF"/>
              </a:buClr>
              <a:buFont typeface="Wingdings" pitchFamily="2" charset="2"/>
              <a:buChar char="Ø"/>
              <a:defRPr sz="1800" baseline="0">
                <a:solidFill>
                  <a:srgbClr val="464749"/>
                </a:solidFill>
                <a:latin typeface="Arial" panose="020B0604020202020204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3"/>
              </a:buBlip>
              <a:defRPr lang="fr-FR" sz="2800" kern="1200" baseline="0" dirty="0" smtClean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742950" indent="-285750">
              <a:buClr>
                <a:srgbClr val="0091A0"/>
              </a:buClr>
              <a:buFont typeface="Arial" panose="020B0604020202020204" pitchFamily="34" charset="0"/>
              <a:buChar char="►"/>
              <a:defRPr lang="fr-FR" sz="2400" kern="1200" baseline="0" dirty="0" smtClean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2pPr>
            <a:lvl3pPr>
              <a:buClr>
                <a:srgbClr val="0091A0"/>
              </a:buClr>
              <a:defRPr lang="fr-FR" sz="2000" kern="1200" baseline="0" dirty="0" smtClean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3pPr>
            <a:lvl4pPr>
              <a:buClr>
                <a:srgbClr val="0091A0"/>
              </a:buClr>
              <a:defRPr lang="fr-FR" sz="1800" kern="1200" baseline="0" dirty="0" smtClean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4pPr>
            <a:lvl5pPr>
              <a:buClr>
                <a:srgbClr val="0091A0"/>
              </a:buClr>
              <a:buFont typeface="Wingdings" pitchFamily="2" charset="2"/>
              <a:buChar char="Ø"/>
              <a:defRPr lang="fr-BE" sz="1800" kern="1200" baseline="0" dirty="0" smtClean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6308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5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05736910-0FEE-42A1-9C68-30F94296D35F}" type="slidenum">
              <a:rPr lang="fr-BE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sz="12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 noChangeAspect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rmAutofit/>
          </a:bodyPr>
          <a:lstStyle>
            <a:lvl1pPr>
              <a:defRPr lang="fr-BE" sz="3000" b="1" i="0" kern="1200" cap="all" baseline="0" dirty="0" smtClean="0">
                <a:solidFill>
                  <a:srgbClr val="0AA0AF"/>
                </a:solidFill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6436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91FC215-A3DD-43B3-8636-F40DAF4344E0}" type="slidenum">
              <a:rPr lang="fr-BE" sz="1200" smtClean="0">
                <a:solidFill>
                  <a:srgbClr val="464749"/>
                </a:solidFill>
              </a:rPr>
              <a:pPr algn="r" eaLnBrk="1" hangingPunct="1">
                <a:defRPr/>
              </a:pPr>
              <a:t>‹N°›</a:t>
            </a:fld>
            <a:endParaRPr lang="fr-BE" sz="1200" dirty="0">
              <a:solidFill>
                <a:srgbClr val="4647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5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0E11E496-BE1F-461F-BE28-FCFE482EBA62}" type="slidenum">
              <a:rPr lang="fr-BE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sz="12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 noChangeAspect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000" b="1" baseline="0">
                <a:solidFill>
                  <a:srgbClr val="464749"/>
                </a:solidFill>
                <a:latin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dirty="0"/>
          </a:p>
        </p:txBody>
      </p:sp>
      <p:sp>
        <p:nvSpPr>
          <p:cNvPr id="4" name="Espace réservé du texte 3"/>
          <p:cNvSpPr>
            <a:spLocks noGrp="1" noChangeAspect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464749"/>
                </a:solidFill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8734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fr-BE" altLang="fr-FR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B6C6A7-5D99-4D51-B25A-D7F2ED685653}" type="datetimeFigureOut">
              <a:rPr lang="fr-BE"/>
              <a:pPr>
                <a:defRPr/>
              </a:pPr>
              <a:t>17-06-19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819A6C6-C293-4B03-83D0-763FCFFFB58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875" y="2924175"/>
            <a:ext cx="6588125" cy="12239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Conduite sous influence de médicaments</a:t>
            </a:r>
            <a:br>
              <a:rPr lang="fr-BE" dirty="0" smtClean="0"/>
            </a:br>
            <a:r>
              <a:rPr lang="fr-BE" sz="2700" cap="none" dirty="0" smtClean="0"/>
              <a:t>Mesure d’attitudes en Wallonie</a:t>
            </a:r>
            <a:endParaRPr lang="fr-BE" sz="2700" cap="none" dirty="0"/>
          </a:p>
        </p:txBody>
      </p:sp>
      <p:sp>
        <p:nvSpPr>
          <p:cNvPr id="7" name="Espace réservé du contenu 6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27984" y="1124744"/>
            <a:ext cx="4537075" cy="1008112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RFTM – 12 juin 2019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Mathieu </a:t>
            </a:r>
            <a:r>
              <a:rPr lang="fr-BE" dirty="0" smtClean="0"/>
              <a:t>Roynard (responsable étude)</a:t>
            </a:r>
            <a:endParaRPr lang="fr-B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François </a:t>
            </a:r>
            <a:r>
              <a:rPr lang="fr-BE" dirty="0" smtClean="0"/>
              <a:t>Riguelle (présentation)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dirty="0" smtClean="0"/>
              <a:t>Rôle dans les accidents</a:t>
            </a:r>
            <a:endParaRPr dirty="0"/>
          </a:p>
        </p:txBody>
      </p:sp>
      <p:graphicFrame>
        <p:nvGraphicFramePr>
          <p:cNvPr id="16" name="Diagramme 15"/>
          <p:cNvGraphicFramePr/>
          <p:nvPr>
            <p:extLst>
              <p:ext uri="{D42A27DB-BD31-4B8C-83A1-F6EECF244321}">
                <p14:modId xmlns:p14="http://schemas.microsoft.com/office/powerpoint/2010/main" val="1875087564"/>
              </p:ext>
            </p:extLst>
          </p:nvPr>
        </p:nvGraphicFramePr>
        <p:xfrm>
          <a:off x="457200" y="620688"/>
          <a:ext cx="81472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460" name="ZoneTexte 16"/>
          <p:cNvSpPr txBox="1">
            <a:spLocks noChangeArrowheads="1"/>
          </p:cNvSpPr>
          <p:nvPr/>
        </p:nvSpPr>
        <p:spPr bwMode="auto">
          <a:xfrm>
            <a:off x="323850" y="1603375"/>
            <a:ext cx="1511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400">
                <a:latin typeface="Arial" panose="020B0604020202020204" pitchFamily="34" charset="0"/>
              </a:rPr>
              <a:t>Taux d’alcool &gt;0,5 et &lt; 0,8 g/l</a:t>
            </a:r>
          </a:p>
        </p:txBody>
      </p:sp>
      <p:sp>
        <p:nvSpPr>
          <p:cNvPr id="19461" name="ZoneTexte 20"/>
          <p:cNvSpPr txBox="1">
            <a:spLocks noChangeArrowheads="1"/>
          </p:cNvSpPr>
          <p:nvPr/>
        </p:nvSpPr>
        <p:spPr bwMode="auto">
          <a:xfrm>
            <a:off x="6732588" y="1603375"/>
            <a:ext cx="2447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400">
                <a:latin typeface="Arial" panose="020B0604020202020204" pitchFamily="34" charset="0"/>
              </a:rPr>
              <a:t>Benzodiazépines ou Z-drugs ou opiacés médicaux</a:t>
            </a:r>
          </a:p>
        </p:txBody>
      </p:sp>
      <p:sp>
        <p:nvSpPr>
          <p:cNvPr id="19462" name="ZoneTexte 21"/>
          <p:cNvSpPr txBox="1">
            <a:spLocks noChangeArrowheads="1"/>
          </p:cNvSpPr>
          <p:nvPr/>
        </p:nvSpPr>
        <p:spPr bwMode="auto">
          <a:xfrm>
            <a:off x="6953945" y="4835524"/>
            <a:ext cx="24479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400" dirty="0">
                <a:latin typeface="Arial" panose="020B0604020202020204" pitchFamily="34" charset="0"/>
              </a:rPr>
              <a:t>Alcool + </a:t>
            </a:r>
            <a:r>
              <a:rPr lang="fr-BE" altLang="fr-FR" sz="1400" dirty="0" smtClean="0">
                <a:latin typeface="Arial" panose="020B0604020202020204" pitchFamily="34" charset="0"/>
              </a:rPr>
              <a:t>médicaments</a:t>
            </a:r>
            <a:endParaRPr lang="fr-BE" altLang="fr-FR" sz="1400" dirty="0">
              <a:latin typeface="Arial" panose="020B0604020202020204" pitchFamily="34" charset="0"/>
            </a:endParaRPr>
          </a:p>
        </p:txBody>
      </p:sp>
      <p:pic>
        <p:nvPicPr>
          <p:cNvPr id="19463" name="Imag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94" y="4592638"/>
            <a:ext cx="1752600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ZoneTexte 23"/>
          <p:cNvSpPr txBox="1">
            <a:spLocks noChangeArrowheads="1"/>
          </p:cNvSpPr>
          <p:nvPr/>
        </p:nvSpPr>
        <p:spPr bwMode="auto">
          <a:xfrm>
            <a:off x="388144" y="3397251"/>
            <a:ext cx="1511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400" dirty="0">
                <a:latin typeface="Arial" panose="020B0604020202020204" pitchFamily="34" charset="0"/>
              </a:rPr>
              <a:t>Taux d’alcool &gt;0,8 et &lt; 1,2 g/l</a:t>
            </a:r>
          </a:p>
        </p:txBody>
      </p:sp>
      <p:sp>
        <p:nvSpPr>
          <p:cNvPr id="13" name="ZoneTexte 23"/>
          <p:cNvSpPr txBox="1">
            <a:spLocks noChangeArrowheads="1"/>
          </p:cNvSpPr>
          <p:nvPr/>
        </p:nvSpPr>
        <p:spPr bwMode="auto">
          <a:xfrm>
            <a:off x="396185" y="4891857"/>
            <a:ext cx="1511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400" dirty="0">
                <a:latin typeface="Arial" panose="020B0604020202020204" pitchFamily="34" charset="0"/>
              </a:rPr>
              <a:t>Taux d’alcool </a:t>
            </a:r>
            <a:r>
              <a:rPr lang="fr-BE" altLang="fr-FR" sz="1400" dirty="0" smtClean="0">
                <a:latin typeface="Arial" panose="020B0604020202020204" pitchFamily="34" charset="0"/>
              </a:rPr>
              <a:t>&gt; 1,2 </a:t>
            </a:r>
            <a:r>
              <a:rPr lang="fr-BE" altLang="fr-FR" sz="1400" dirty="0">
                <a:latin typeface="Arial" panose="020B0604020202020204" pitchFamily="34" charset="0"/>
              </a:rPr>
              <a:t>g/l</a:t>
            </a:r>
          </a:p>
        </p:txBody>
      </p:sp>
      <p:sp>
        <p:nvSpPr>
          <p:cNvPr id="4" name="Rectangle 3"/>
          <p:cNvSpPr/>
          <p:nvPr/>
        </p:nvSpPr>
        <p:spPr>
          <a:xfrm>
            <a:off x="23813" y="2330450"/>
            <a:ext cx="9013825" cy="2174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122238" y="4476750"/>
            <a:ext cx="9013825" cy="1571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9468" name="ZoneTexte 24"/>
          <p:cNvSpPr txBox="1">
            <a:spLocks noChangeArrowheads="1"/>
          </p:cNvSpPr>
          <p:nvPr/>
        </p:nvSpPr>
        <p:spPr bwMode="auto">
          <a:xfrm>
            <a:off x="6950075" y="5759450"/>
            <a:ext cx="208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latin typeface="Arial" panose="020B0604020202020204" pitchFamily="34" charset="0"/>
              </a:rPr>
              <a:t>DRUID, 2011</a:t>
            </a:r>
          </a:p>
        </p:txBody>
      </p:sp>
    </p:spTree>
    <p:extLst>
      <p:ext uri="{BB962C8B-B14F-4D97-AF65-F5344CB8AC3E}">
        <p14:creationId xmlns:p14="http://schemas.microsoft.com/office/powerpoint/2010/main" val="804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73025"/>
            <a:ext cx="6119812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fr-BE" dirty="0" smtClean="0"/>
              <a:t>Étude de comportement ?</a:t>
            </a:r>
            <a:endParaRPr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640960" cy="4525963"/>
          </a:xfrm>
        </p:spPr>
        <p:txBody>
          <a:bodyPr/>
          <a:lstStyle/>
          <a:p>
            <a:r>
              <a:rPr lang="fr-BE" dirty="0" smtClean="0"/>
              <a:t> Représentativité &lt;&gt; caractère volontaire</a:t>
            </a:r>
          </a:p>
          <a:p>
            <a:endParaRPr lang="fr-BE" sz="1600" dirty="0" smtClean="0"/>
          </a:p>
          <a:p>
            <a:r>
              <a:rPr lang="fr-BE" dirty="0" smtClean="0"/>
              <a:t> Logistique</a:t>
            </a:r>
          </a:p>
          <a:p>
            <a:endParaRPr lang="fr-BE" sz="1600" dirty="0" smtClean="0"/>
          </a:p>
          <a:p>
            <a:r>
              <a:rPr lang="fr-BE" dirty="0" smtClean="0"/>
              <a:t> Coût</a:t>
            </a:r>
          </a:p>
          <a:p>
            <a:endParaRPr lang="fr-BE" sz="1600" dirty="0" smtClean="0"/>
          </a:p>
          <a:p>
            <a:r>
              <a:rPr lang="fr-BE" dirty="0" smtClean="0"/>
              <a:t> Compréhension du phénomène </a:t>
            </a:r>
            <a:r>
              <a:rPr lang="fr-BE" dirty="0" smtClean="0">
                <a:sym typeface="Wingdings" panose="05000000000000000000" pitchFamily="2" charset="2"/>
              </a:rPr>
              <a:t> enquête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0648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3" t="19901" r="10626" b="14301"/>
          <a:stretch>
            <a:fillRect/>
          </a:stretch>
        </p:blipFill>
        <p:spPr bwMode="auto">
          <a:xfrm>
            <a:off x="3383581" y="931932"/>
            <a:ext cx="5688012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6119812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Méthodologie</a:t>
            </a:r>
            <a:endParaRPr dirty="0"/>
          </a:p>
        </p:txBody>
      </p:sp>
      <p:sp>
        <p:nvSpPr>
          <p:cNvPr id="9220" name="Espace réservé du contenu 2"/>
          <p:cNvSpPr>
            <a:spLocks noGrp="1"/>
          </p:cNvSpPr>
          <p:nvPr>
            <p:ph idx="1"/>
          </p:nvPr>
        </p:nvSpPr>
        <p:spPr>
          <a:xfrm>
            <a:off x="1835124" y="1751012"/>
            <a:ext cx="3744988" cy="1152526"/>
          </a:xfrm>
        </p:spPr>
        <p:txBody>
          <a:bodyPr>
            <a:normAutofit fontScale="925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r-BE" altLang="fr-FR" sz="3600" dirty="0" smtClean="0">
                <a:latin typeface="Arial" panose="020B0604020202020204" pitchFamily="34" charset="0"/>
              </a:rPr>
              <a:t>1 327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r-BE" altLang="fr-FR" sz="2500" dirty="0"/>
              <a:t>c</a:t>
            </a:r>
            <a:r>
              <a:rPr lang="fr-BE" altLang="fr-FR" sz="2500" dirty="0" smtClean="0"/>
              <a:t>onducteurs de</a:t>
            </a:r>
            <a:r>
              <a:rPr lang="fr-BE" altLang="fr-FR" sz="2500" dirty="0" smtClean="0">
                <a:latin typeface="Arial" panose="020B0604020202020204" pitchFamily="34" charset="0"/>
              </a:rPr>
              <a:t> 18-85 ans</a:t>
            </a:r>
          </a:p>
        </p:txBody>
      </p:sp>
      <p:pic>
        <p:nvPicPr>
          <p:cNvPr id="9221" name="Picture 5" descr="http://i225.photobucket.com/albums/dd222/kschelkun/keynote%20materials/pc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743075"/>
            <a:ext cx="13970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Espace réservé du contenu 2"/>
          <p:cNvSpPr txBox="1">
            <a:spLocks/>
          </p:cNvSpPr>
          <p:nvPr/>
        </p:nvSpPr>
        <p:spPr bwMode="auto">
          <a:xfrm>
            <a:off x="1881188" y="3482975"/>
            <a:ext cx="4491012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BE" altLang="fr-FR" sz="3600" dirty="0" smtClean="0">
                <a:solidFill>
                  <a:srgbClr val="464749"/>
                </a:solidFill>
                <a:latin typeface="Arial" panose="020B0604020202020204" pitchFamily="34" charset="0"/>
              </a:rPr>
              <a:t>20 </a:t>
            </a:r>
            <a:r>
              <a:rPr lang="fr-BE" altLang="fr-FR" sz="3600" dirty="0">
                <a:solidFill>
                  <a:srgbClr val="464749"/>
                </a:solidFill>
                <a:latin typeface="Arial" panose="020B0604020202020204" pitchFamily="34" charset="0"/>
              </a:rPr>
              <a:t>– </a:t>
            </a:r>
            <a:r>
              <a:rPr lang="fr-BE" altLang="fr-FR" sz="3600" dirty="0" smtClean="0">
                <a:solidFill>
                  <a:srgbClr val="464749"/>
                </a:solidFill>
                <a:latin typeface="Arial" panose="020B0604020202020204" pitchFamily="34" charset="0"/>
              </a:rPr>
              <a:t>30 janvier 2017</a:t>
            </a:r>
            <a:endParaRPr lang="fr-BE" altLang="fr-FR" sz="3600" dirty="0">
              <a:solidFill>
                <a:srgbClr val="464749"/>
              </a:solidFill>
              <a:latin typeface="Arial" panose="020B0604020202020204" pitchFamily="34" charset="0"/>
            </a:endParaRPr>
          </a:p>
        </p:txBody>
      </p:sp>
      <p:pic>
        <p:nvPicPr>
          <p:cNvPr id="9223" name="Picture 7" descr="http://comiteshautwoluwe.be/wp-content/themes/comiteshautwoluwe/images/calenda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7713"/>
            <a:ext cx="104933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Espace réservé du contenu 2"/>
          <p:cNvSpPr txBox="1">
            <a:spLocks/>
          </p:cNvSpPr>
          <p:nvPr/>
        </p:nvSpPr>
        <p:spPr bwMode="auto">
          <a:xfrm>
            <a:off x="1835124" y="4916710"/>
            <a:ext cx="667824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BE" altLang="fr-FR" sz="3600" dirty="0" smtClean="0">
                <a:solidFill>
                  <a:srgbClr val="464749"/>
                </a:solidFill>
                <a:latin typeface="Arial" panose="020B0604020202020204" pitchFamily="34" charset="0"/>
              </a:rPr>
              <a:t>36 questions / 140 variables</a:t>
            </a:r>
          </a:p>
        </p:txBody>
      </p:sp>
      <p:sp>
        <p:nvSpPr>
          <p:cNvPr id="9225" name="Espace réservé du contenu 2"/>
          <p:cNvSpPr txBox="1">
            <a:spLocks/>
          </p:cNvSpPr>
          <p:nvPr/>
        </p:nvSpPr>
        <p:spPr bwMode="auto">
          <a:xfrm>
            <a:off x="539552" y="4484662"/>
            <a:ext cx="3294063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BE" altLang="fr-FR" sz="9600" b="1" dirty="0">
                <a:solidFill>
                  <a:srgbClr val="464749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937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/>
              <a:t>Comportement avoué</a:t>
            </a:r>
          </a:p>
        </p:txBody>
      </p:sp>
      <p:sp>
        <p:nvSpPr>
          <p:cNvPr id="21507" name="Espace réservé du contenu 4"/>
          <p:cNvSpPr>
            <a:spLocks noGrp="1"/>
          </p:cNvSpPr>
          <p:nvPr>
            <p:ph sz="half" idx="1"/>
          </p:nvPr>
        </p:nvSpPr>
        <p:spPr>
          <a:xfrm>
            <a:off x="179388" y="908050"/>
            <a:ext cx="8785225" cy="500221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sz="4000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36 %</a:t>
            </a:r>
            <a:r>
              <a:rPr lang="fr-BE" altLang="fr-FR" dirty="0" smtClean="0">
                <a:latin typeface="Arial" panose="020B0604020202020204" pitchFamily="34" charset="0"/>
              </a:rPr>
              <a:t> des conducteurs ont avoué conduire sous influence de médicaments </a:t>
            </a:r>
            <a:r>
              <a:rPr lang="fr-BE" altLang="fr-FR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au moins une fois par an</a:t>
            </a:r>
          </a:p>
        </p:txBody>
      </p:sp>
      <p:pic>
        <p:nvPicPr>
          <p:cNvPr id="21508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2068513"/>
            <a:ext cx="4464050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ZoneTexte 2"/>
          <p:cNvSpPr txBox="1">
            <a:spLocks noChangeArrowheads="1"/>
          </p:cNvSpPr>
          <p:nvPr/>
        </p:nvSpPr>
        <p:spPr bwMode="auto">
          <a:xfrm>
            <a:off x="4284663" y="3408363"/>
            <a:ext cx="17287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4800" dirty="0" smtClean="0">
                <a:solidFill>
                  <a:schemeClr val="bg1"/>
                </a:solidFill>
                <a:latin typeface="Arial" panose="020B0604020202020204" pitchFamily="34" charset="0"/>
              </a:rPr>
              <a:t>36 </a:t>
            </a:r>
            <a:r>
              <a:rPr lang="fr-BE" altLang="fr-FR" sz="4800" dirty="0">
                <a:solidFill>
                  <a:schemeClr val="bg1"/>
                </a:solidFill>
                <a:latin typeface="Arial" panose="020B0604020202020204" pitchFamily="34" charset="0"/>
              </a:rPr>
              <a:t>%</a:t>
            </a:r>
          </a:p>
        </p:txBody>
      </p:sp>
      <p:pic>
        <p:nvPicPr>
          <p:cNvPr id="215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059113"/>
            <a:ext cx="1281112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ZoneTexte 2"/>
          <p:cNvSpPr txBox="1">
            <a:spLocks noChangeArrowheads="1"/>
          </p:cNvSpPr>
          <p:nvPr/>
        </p:nvSpPr>
        <p:spPr bwMode="auto">
          <a:xfrm>
            <a:off x="2771775" y="4352925"/>
            <a:ext cx="1512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 dirty="0" smtClean="0">
                <a:solidFill>
                  <a:schemeClr val="bg1"/>
                </a:solidFill>
                <a:latin typeface="Arial" panose="020B0604020202020204" pitchFamily="34" charset="0"/>
              </a:rPr>
              <a:t>64%</a:t>
            </a:r>
            <a:endParaRPr lang="fr-BE" altLang="fr-FR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496942" y="5649675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24074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00263"/>
            <a:ext cx="6923088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/>
              <a:t>Comportement avoué</a:t>
            </a:r>
          </a:p>
        </p:txBody>
      </p:sp>
      <p:sp>
        <p:nvSpPr>
          <p:cNvPr id="23555" name="Espace réservé du contenu 4"/>
          <p:cNvSpPr>
            <a:spLocks noGrp="1"/>
          </p:cNvSpPr>
          <p:nvPr>
            <p:ph sz="half" idx="1"/>
          </p:nvPr>
        </p:nvSpPr>
        <p:spPr>
          <a:xfrm>
            <a:off x="-1588" y="914400"/>
            <a:ext cx="9145588" cy="1314450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r-BE" altLang="fr-FR" sz="4700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11 %</a:t>
            </a:r>
            <a:r>
              <a:rPr lang="fr-BE" altLang="fr-FR" sz="4700" dirty="0" smtClean="0">
                <a:latin typeface="Arial" panose="020B0604020202020204" pitchFamily="34" charset="0"/>
              </a:rPr>
              <a:t> </a:t>
            </a:r>
            <a:r>
              <a:rPr lang="fr-BE" altLang="fr-FR" sz="3100" dirty="0" smtClean="0"/>
              <a:t>des conducteurs ont avoué conduire</a:t>
            </a:r>
            <a:r>
              <a:rPr lang="fr-BE" altLang="fr-FR" sz="3100" b="1" dirty="0" smtClean="0"/>
              <a:t> </a:t>
            </a:r>
            <a:r>
              <a:rPr lang="fr-BE" altLang="fr-FR" sz="3100" dirty="0"/>
              <a:t>sous influence de médicaments </a:t>
            </a:r>
            <a:r>
              <a:rPr lang="fr-BE" altLang="fr-FR" sz="3100" b="1" dirty="0" smtClean="0">
                <a:solidFill>
                  <a:srgbClr val="00B050"/>
                </a:solidFill>
              </a:rPr>
              <a:t>au moins une fois par semaine</a:t>
            </a:r>
            <a:endParaRPr lang="fr-BE" altLang="fr-FR" sz="3100" dirty="0" smtClean="0">
              <a:solidFill>
                <a:srgbClr val="00B050"/>
              </a:solidFill>
            </a:endParaRPr>
          </a:p>
        </p:txBody>
      </p:sp>
      <p:sp>
        <p:nvSpPr>
          <p:cNvPr id="23556" name="ZoneTexte 2"/>
          <p:cNvSpPr txBox="1">
            <a:spLocks noChangeArrowheads="1"/>
          </p:cNvSpPr>
          <p:nvPr/>
        </p:nvSpPr>
        <p:spPr bwMode="auto">
          <a:xfrm>
            <a:off x="7575550" y="3267075"/>
            <a:ext cx="1728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3600" dirty="0">
                <a:latin typeface="Arial" panose="020B0604020202020204" pitchFamily="34" charset="0"/>
              </a:rPr>
              <a:t>36 %</a:t>
            </a:r>
          </a:p>
        </p:txBody>
      </p:sp>
      <p:sp>
        <p:nvSpPr>
          <p:cNvPr id="23557" name="ZoneTexte 6"/>
          <p:cNvSpPr txBox="1">
            <a:spLocks noChangeArrowheads="1"/>
          </p:cNvSpPr>
          <p:nvPr/>
        </p:nvSpPr>
        <p:spPr bwMode="auto">
          <a:xfrm>
            <a:off x="4443413" y="1809750"/>
            <a:ext cx="17287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 dirty="0">
                <a:latin typeface="Arial" panose="020B0604020202020204" pitchFamily="34" charset="0"/>
              </a:rPr>
              <a:t>Plus </a:t>
            </a:r>
            <a:r>
              <a:rPr lang="fr-BE" altLang="fr-FR" sz="1800" dirty="0" smtClean="0">
                <a:latin typeface="Arial" panose="020B0604020202020204" pitchFamily="34" charset="0"/>
              </a:rPr>
              <a:t>d’1 fois</a:t>
            </a:r>
            <a:endParaRPr lang="fr-BE" altLang="fr-FR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BE" altLang="fr-FR" sz="1800" dirty="0">
                <a:latin typeface="Arial" panose="020B0604020202020204" pitchFamily="34" charset="0"/>
              </a:rPr>
              <a:t>par semaine</a:t>
            </a:r>
          </a:p>
        </p:txBody>
      </p:sp>
      <p:sp>
        <p:nvSpPr>
          <p:cNvPr id="23558" name="ZoneTexte 11"/>
          <p:cNvSpPr txBox="1">
            <a:spLocks noChangeArrowheads="1"/>
          </p:cNvSpPr>
          <p:nvPr/>
        </p:nvSpPr>
        <p:spPr bwMode="auto">
          <a:xfrm>
            <a:off x="5389563" y="2598738"/>
            <a:ext cx="14866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 dirty="0">
                <a:latin typeface="Arial" panose="020B0604020202020204" pitchFamily="34" charset="0"/>
              </a:rPr>
              <a:t>Plus </a:t>
            </a:r>
            <a:r>
              <a:rPr lang="fr-BE" altLang="fr-FR" sz="1800" dirty="0" smtClean="0">
                <a:latin typeface="Arial" panose="020B0604020202020204" pitchFamily="34" charset="0"/>
              </a:rPr>
              <a:t>d’1 fois </a:t>
            </a:r>
            <a:r>
              <a:rPr lang="fr-BE" altLang="fr-FR" sz="1800" dirty="0">
                <a:latin typeface="Arial" panose="020B0604020202020204" pitchFamily="34" charset="0"/>
              </a:rPr>
              <a:t/>
            </a:r>
            <a:br>
              <a:rPr lang="fr-BE" altLang="fr-FR" sz="1800" dirty="0">
                <a:latin typeface="Arial" panose="020B0604020202020204" pitchFamily="34" charset="0"/>
              </a:rPr>
            </a:br>
            <a:r>
              <a:rPr lang="fr-BE" altLang="fr-FR" sz="1800" dirty="0">
                <a:latin typeface="Arial" panose="020B0604020202020204" pitchFamily="34" charset="0"/>
              </a:rPr>
              <a:t>par mois</a:t>
            </a:r>
          </a:p>
        </p:txBody>
      </p:sp>
      <p:sp>
        <p:nvSpPr>
          <p:cNvPr id="23559" name="ZoneTexte 12"/>
          <p:cNvSpPr txBox="1">
            <a:spLocks noChangeArrowheads="1"/>
          </p:cNvSpPr>
          <p:nvPr/>
        </p:nvSpPr>
        <p:spPr bwMode="auto">
          <a:xfrm>
            <a:off x="5735639" y="4421188"/>
            <a:ext cx="114061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 dirty="0">
                <a:latin typeface="Arial" panose="020B0604020202020204" pitchFamily="34" charset="0"/>
              </a:rPr>
              <a:t>Moins </a:t>
            </a:r>
            <a:r>
              <a:rPr lang="fr-BE" altLang="fr-FR" sz="1800" dirty="0" smtClean="0">
                <a:latin typeface="Arial" panose="020B0604020202020204" pitchFamily="34" charset="0"/>
              </a:rPr>
              <a:t>d’1 fois</a:t>
            </a:r>
            <a:r>
              <a:rPr lang="fr-BE" altLang="fr-FR" sz="1800" dirty="0">
                <a:latin typeface="Arial" panose="020B0604020202020204" pitchFamily="34" charset="0"/>
              </a:rPr>
              <a:t/>
            </a:r>
            <a:br>
              <a:rPr lang="fr-BE" altLang="fr-FR" sz="1800" dirty="0">
                <a:latin typeface="Arial" panose="020B0604020202020204" pitchFamily="34" charset="0"/>
              </a:rPr>
            </a:br>
            <a:r>
              <a:rPr lang="fr-BE" altLang="fr-FR" sz="1800" dirty="0">
                <a:latin typeface="Arial" panose="020B0604020202020204" pitchFamily="34" charset="0"/>
              </a:rPr>
              <a:t>par mois</a:t>
            </a:r>
          </a:p>
        </p:txBody>
      </p:sp>
      <p:sp>
        <p:nvSpPr>
          <p:cNvPr id="23562" name="ZoneTexte 5"/>
          <p:cNvSpPr txBox="1">
            <a:spLocks noChangeArrowheads="1"/>
          </p:cNvSpPr>
          <p:nvPr/>
        </p:nvSpPr>
        <p:spPr bwMode="auto">
          <a:xfrm>
            <a:off x="3829050" y="2768600"/>
            <a:ext cx="898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11%</a:t>
            </a:r>
          </a:p>
        </p:txBody>
      </p:sp>
      <p:sp>
        <p:nvSpPr>
          <p:cNvPr id="23563" name="ZoneTexte 16"/>
          <p:cNvSpPr txBox="1">
            <a:spLocks noChangeArrowheads="1"/>
          </p:cNvSpPr>
          <p:nvPr/>
        </p:nvSpPr>
        <p:spPr bwMode="auto">
          <a:xfrm>
            <a:off x="4624388" y="3108325"/>
            <a:ext cx="898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6%</a:t>
            </a:r>
          </a:p>
        </p:txBody>
      </p:sp>
      <p:sp>
        <p:nvSpPr>
          <p:cNvPr id="23564" name="ZoneTexte 17"/>
          <p:cNvSpPr txBox="1">
            <a:spLocks noChangeArrowheads="1"/>
          </p:cNvSpPr>
          <p:nvPr/>
        </p:nvSpPr>
        <p:spPr bwMode="auto">
          <a:xfrm>
            <a:off x="4678363" y="4078288"/>
            <a:ext cx="898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19%</a:t>
            </a:r>
          </a:p>
        </p:txBody>
      </p:sp>
      <p:sp>
        <p:nvSpPr>
          <p:cNvPr id="23565" name="ZoneTexte 18"/>
          <p:cNvSpPr txBox="1">
            <a:spLocks noChangeArrowheads="1"/>
          </p:cNvSpPr>
          <p:nvPr/>
        </p:nvSpPr>
        <p:spPr bwMode="auto">
          <a:xfrm>
            <a:off x="2719388" y="4289425"/>
            <a:ext cx="1511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>
                <a:solidFill>
                  <a:schemeClr val="bg1"/>
                </a:solidFill>
                <a:latin typeface="Arial" panose="020B0604020202020204" pitchFamily="34" charset="0"/>
              </a:rPr>
              <a:t>64%</a:t>
            </a:r>
          </a:p>
        </p:txBody>
      </p:sp>
      <p:sp>
        <p:nvSpPr>
          <p:cNvPr id="7" name="Accolade fermante 6"/>
          <p:cNvSpPr/>
          <p:nvPr/>
        </p:nvSpPr>
        <p:spPr>
          <a:xfrm>
            <a:off x="6608763" y="1919288"/>
            <a:ext cx="958850" cy="34252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5496942" y="5649675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375006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08163"/>
            <a:ext cx="7297738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/>
              <a:t>Comportement avoué</a:t>
            </a:r>
          </a:p>
        </p:txBody>
      </p:sp>
      <p:sp>
        <p:nvSpPr>
          <p:cNvPr id="25604" name="Espace réservé du contenu 4"/>
          <p:cNvSpPr>
            <a:spLocks noGrp="1"/>
          </p:cNvSpPr>
          <p:nvPr>
            <p:ph sz="half" idx="1"/>
          </p:nvPr>
        </p:nvSpPr>
        <p:spPr>
          <a:xfrm>
            <a:off x="179388" y="908050"/>
            <a:ext cx="8785225" cy="1035050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sz="4000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10 %</a:t>
            </a:r>
            <a:r>
              <a:rPr lang="fr-BE" altLang="fr-FR" dirty="0" smtClean="0">
                <a:latin typeface="Arial" panose="020B0604020202020204" pitchFamily="34" charset="0"/>
              </a:rPr>
              <a:t> des conducteurs ont avoué conduire sous influence de </a:t>
            </a:r>
            <a:r>
              <a:rPr lang="fr-BE" altLang="fr-FR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médicaments et d’alcool en même temps</a:t>
            </a:r>
          </a:p>
        </p:txBody>
      </p:sp>
      <p:sp>
        <p:nvSpPr>
          <p:cNvPr id="25605" name="ZoneTexte 2"/>
          <p:cNvSpPr txBox="1">
            <a:spLocks noChangeArrowheads="1"/>
          </p:cNvSpPr>
          <p:nvPr/>
        </p:nvSpPr>
        <p:spPr bwMode="auto">
          <a:xfrm>
            <a:off x="5219700" y="2879725"/>
            <a:ext cx="1085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>
                <a:solidFill>
                  <a:schemeClr val="bg1"/>
                </a:solidFill>
                <a:latin typeface="Arial" panose="020B0604020202020204" pitchFamily="34" charset="0"/>
              </a:rPr>
              <a:t>26 %</a:t>
            </a:r>
          </a:p>
        </p:txBody>
      </p:sp>
      <p:sp>
        <p:nvSpPr>
          <p:cNvPr id="25606" name="ZoneTexte 13"/>
          <p:cNvSpPr txBox="1">
            <a:spLocks noChangeArrowheads="1"/>
          </p:cNvSpPr>
          <p:nvPr/>
        </p:nvSpPr>
        <p:spPr bwMode="auto">
          <a:xfrm>
            <a:off x="5753100" y="4171950"/>
            <a:ext cx="1728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>
                <a:solidFill>
                  <a:schemeClr val="bg1"/>
                </a:solidFill>
                <a:latin typeface="Arial" panose="020B0604020202020204" pitchFamily="34" charset="0"/>
              </a:rPr>
              <a:t>10 %</a:t>
            </a:r>
          </a:p>
        </p:txBody>
      </p:sp>
      <p:sp>
        <p:nvSpPr>
          <p:cNvPr id="25608" name="ZoneTexte 15"/>
          <p:cNvSpPr txBox="1">
            <a:spLocks noChangeArrowheads="1"/>
          </p:cNvSpPr>
          <p:nvPr/>
        </p:nvSpPr>
        <p:spPr bwMode="auto">
          <a:xfrm>
            <a:off x="3494088" y="4221163"/>
            <a:ext cx="1511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>
                <a:solidFill>
                  <a:schemeClr val="bg1"/>
                </a:solidFill>
                <a:latin typeface="Arial" panose="020B0604020202020204" pitchFamily="34" charset="0"/>
              </a:rPr>
              <a:t>64%</a:t>
            </a:r>
          </a:p>
        </p:txBody>
      </p:sp>
      <p:pic>
        <p:nvPicPr>
          <p:cNvPr id="25609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74950"/>
            <a:ext cx="13620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ccolade fermante 19"/>
          <p:cNvSpPr/>
          <p:nvPr/>
        </p:nvSpPr>
        <p:spPr>
          <a:xfrm rot="21173378">
            <a:off x="6508750" y="1865313"/>
            <a:ext cx="1055688" cy="3360737"/>
          </a:xfrm>
          <a:prstGeom prst="rightBrace">
            <a:avLst>
              <a:gd name="adj1" fmla="val 27282"/>
              <a:gd name="adj2" fmla="val 448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5611" name="ZoneTexte 2"/>
          <p:cNvSpPr txBox="1">
            <a:spLocks noChangeArrowheads="1"/>
          </p:cNvSpPr>
          <p:nvPr/>
        </p:nvSpPr>
        <p:spPr bwMode="auto">
          <a:xfrm>
            <a:off x="7481888" y="2963863"/>
            <a:ext cx="17287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3600">
                <a:latin typeface="Arial" panose="020B0604020202020204" pitchFamily="34" charset="0"/>
              </a:rPr>
              <a:t>36 %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496942" y="5649675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46596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700213"/>
            <a:ext cx="4794250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/>
              <a:t>Comportement avoué</a:t>
            </a:r>
          </a:p>
        </p:txBody>
      </p:sp>
      <p:sp>
        <p:nvSpPr>
          <p:cNvPr id="27652" name="Espace réservé du contenu 4"/>
          <p:cNvSpPr>
            <a:spLocks noGrp="1"/>
          </p:cNvSpPr>
          <p:nvPr>
            <p:ph sz="half" idx="1"/>
          </p:nvPr>
        </p:nvSpPr>
        <p:spPr>
          <a:xfrm>
            <a:off x="-107950" y="908050"/>
            <a:ext cx="9234488" cy="10350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2 %</a:t>
            </a:r>
            <a:r>
              <a:rPr lang="fr-BE" altLang="fr-FR" dirty="0" smtClean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fr-BE" altLang="fr-FR" dirty="0" smtClean="0">
                <a:latin typeface="Arial" panose="020B0604020202020204" pitchFamily="34" charset="0"/>
              </a:rPr>
              <a:t>des conducteurs ont avoué conduire sous influence de </a:t>
            </a:r>
            <a:r>
              <a:rPr lang="fr-BE" altLang="fr-FR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médicaments et d’alcool plus d’1 X par semaine</a:t>
            </a:r>
          </a:p>
        </p:txBody>
      </p:sp>
      <p:sp>
        <p:nvSpPr>
          <p:cNvPr id="27653" name="ZoneTexte 2"/>
          <p:cNvSpPr txBox="1">
            <a:spLocks noChangeArrowheads="1"/>
          </p:cNvSpPr>
          <p:nvPr/>
        </p:nvSpPr>
        <p:spPr bwMode="auto">
          <a:xfrm>
            <a:off x="5148263" y="3009900"/>
            <a:ext cx="1085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>
                <a:solidFill>
                  <a:schemeClr val="bg1"/>
                </a:solidFill>
                <a:latin typeface="Arial" panose="020B0604020202020204" pitchFamily="34" charset="0"/>
              </a:rPr>
              <a:t>26 %</a:t>
            </a:r>
          </a:p>
        </p:txBody>
      </p:sp>
      <p:sp>
        <p:nvSpPr>
          <p:cNvPr id="27654" name="ZoneTexte 5"/>
          <p:cNvSpPr txBox="1">
            <a:spLocks noChangeArrowheads="1"/>
          </p:cNvSpPr>
          <p:nvPr/>
        </p:nvSpPr>
        <p:spPr bwMode="auto">
          <a:xfrm>
            <a:off x="6594475" y="4381500"/>
            <a:ext cx="1368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6,4%</a:t>
            </a:r>
          </a:p>
        </p:txBody>
      </p:sp>
      <p:sp>
        <p:nvSpPr>
          <p:cNvPr id="27655" name="ZoneTexte 9"/>
          <p:cNvSpPr txBox="1">
            <a:spLocks noChangeArrowheads="1"/>
          </p:cNvSpPr>
          <p:nvPr/>
        </p:nvSpPr>
        <p:spPr bwMode="auto">
          <a:xfrm>
            <a:off x="6588125" y="316706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1,5%</a:t>
            </a:r>
          </a:p>
        </p:txBody>
      </p:sp>
      <p:sp>
        <p:nvSpPr>
          <p:cNvPr id="27656" name="ZoneTexte 10"/>
          <p:cNvSpPr txBox="1">
            <a:spLocks noChangeArrowheads="1"/>
          </p:cNvSpPr>
          <p:nvPr/>
        </p:nvSpPr>
        <p:spPr bwMode="auto">
          <a:xfrm>
            <a:off x="6588125" y="268446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400">
                <a:solidFill>
                  <a:schemeClr val="bg1"/>
                </a:solidFill>
                <a:latin typeface="Arial" panose="020B0604020202020204" pitchFamily="34" charset="0"/>
              </a:rPr>
              <a:t>1,9%</a:t>
            </a:r>
          </a:p>
        </p:txBody>
      </p:sp>
      <p:sp>
        <p:nvSpPr>
          <p:cNvPr id="27657" name="ZoneTexte 6"/>
          <p:cNvSpPr txBox="1">
            <a:spLocks noChangeArrowheads="1"/>
          </p:cNvSpPr>
          <p:nvPr/>
        </p:nvSpPr>
        <p:spPr bwMode="auto">
          <a:xfrm>
            <a:off x="6759575" y="4421188"/>
            <a:ext cx="172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latin typeface="Arial" panose="020B0604020202020204" pitchFamily="34" charset="0"/>
              </a:rPr>
              <a:t>Plus d’1X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latin typeface="Arial" panose="020B0604020202020204" pitchFamily="34" charset="0"/>
              </a:rPr>
              <a:t>par semaine</a:t>
            </a:r>
          </a:p>
        </p:txBody>
      </p:sp>
      <p:sp>
        <p:nvSpPr>
          <p:cNvPr id="27658" name="ZoneTexte 13"/>
          <p:cNvSpPr txBox="1">
            <a:spLocks noChangeArrowheads="1"/>
          </p:cNvSpPr>
          <p:nvPr/>
        </p:nvSpPr>
        <p:spPr bwMode="auto">
          <a:xfrm>
            <a:off x="6810375" y="3856038"/>
            <a:ext cx="923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>
                <a:latin typeface="Arial" panose="020B0604020202020204" pitchFamily="34" charset="0"/>
              </a:rPr>
              <a:t>2%</a:t>
            </a:r>
          </a:p>
        </p:txBody>
      </p:sp>
      <p:sp>
        <p:nvSpPr>
          <p:cNvPr id="27660" name="ZoneTexte 15"/>
          <p:cNvSpPr txBox="1">
            <a:spLocks noChangeArrowheads="1"/>
          </p:cNvSpPr>
          <p:nvPr/>
        </p:nvSpPr>
        <p:spPr bwMode="auto">
          <a:xfrm>
            <a:off x="3368675" y="4060825"/>
            <a:ext cx="15128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800">
                <a:solidFill>
                  <a:schemeClr val="bg1"/>
                </a:solidFill>
                <a:latin typeface="Arial" panose="020B0604020202020204" pitchFamily="34" charset="0"/>
              </a:rPr>
              <a:t>64%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96942" y="5649675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29395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6419056" cy="8493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 smtClean="0"/>
              <a:t>Comportement par âge et sexe</a:t>
            </a:r>
            <a:endParaRPr dirty="0"/>
          </a:p>
        </p:txBody>
      </p:sp>
      <p:pic>
        <p:nvPicPr>
          <p:cNvPr id="31747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22325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7040" t="25682" r="48281" b="10757"/>
          <a:stretch/>
        </p:blipFill>
        <p:spPr>
          <a:xfrm>
            <a:off x="4571999" y="980728"/>
            <a:ext cx="4423493" cy="345638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50825" y="5945247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356450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17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7" presetClass="path" presetSubtype="0" accel="25000" decel="2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3.33333E-6 0.08102 C -3.33333E-6 0.11713 -0.06111 0.16203 -0.11059 0.16203 L -0.22118 0.16203 " pathEditMode="relative" rAng="0" ptsTypes="AAAA">
                                      <p:cBhvr>
                                        <p:cTn id="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9" y="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125538"/>
            <a:ext cx="902176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6840760" cy="8493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médicaments consommés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75042" y="1688800"/>
            <a:ext cx="4342259" cy="1080120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85725" y="2768920"/>
            <a:ext cx="4342259" cy="948112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7" name="Rectangle 6"/>
          <p:cNvSpPr/>
          <p:nvPr/>
        </p:nvSpPr>
        <p:spPr>
          <a:xfrm>
            <a:off x="85725" y="4221088"/>
            <a:ext cx="4333266" cy="1656184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5940152" y="5229200"/>
            <a:ext cx="440432" cy="288032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1" name="Rectangle 10"/>
          <p:cNvSpPr/>
          <p:nvPr/>
        </p:nvSpPr>
        <p:spPr>
          <a:xfrm>
            <a:off x="5940152" y="4796482"/>
            <a:ext cx="440432" cy="273124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6391267" y="4748378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</a:rPr>
              <a:t>Courte durée</a:t>
            </a:r>
            <a:endParaRPr lang="fr-BE" dirty="0">
              <a:solidFill>
                <a:srgbClr val="00B05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391267" y="5188550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</a:rPr>
              <a:t>Longue durée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719056" y="5834392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401302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1" grpId="0" animBg="1"/>
      <p:bldP spid="4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Comparaison avec étude ESRA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528" y="862977"/>
            <a:ext cx="8433387" cy="4525963"/>
          </a:xfrm>
        </p:spPr>
        <p:txBody>
          <a:bodyPr/>
          <a:lstStyle/>
          <a:p>
            <a:pPr marL="0" indent="0">
              <a:buNone/>
            </a:pPr>
            <a:r>
              <a:rPr lang="fr-BE" dirty="0" smtClean="0"/>
              <a:t>Conduite sous influence de médicament pouvant affecter la conduite </a:t>
            </a:r>
            <a:r>
              <a:rPr lang="fr-BE" dirty="0" smtClean="0">
                <a:solidFill>
                  <a:srgbClr val="00B050"/>
                </a:solidFill>
              </a:rPr>
              <a:t>au moins une fois par an</a:t>
            </a:r>
            <a:endParaRPr lang="fr-BE" dirty="0">
              <a:solidFill>
                <a:srgbClr val="00B05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750901"/>
            <a:ext cx="6055457" cy="429205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759691" y="1988840"/>
            <a:ext cx="188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ESRA, 2016</a:t>
            </a:r>
            <a:endParaRPr lang="fr-BE" sz="2400" dirty="0"/>
          </a:p>
        </p:txBody>
      </p:sp>
      <p:cxnSp>
        <p:nvCxnSpPr>
          <p:cNvPr id="11" name="Connecteur droit 10"/>
          <p:cNvCxnSpPr/>
          <p:nvPr/>
        </p:nvCxnSpPr>
        <p:spPr>
          <a:xfrm flipV="1">
            <a:off x="4355976" y="3559629"/>
            <a:ext cx="1837995" cy="73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7127" y="3267179"/>
            <a:ext cx="629749" cy="629749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322285" y="3328796"/>
            <a:ext cx="1140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>
                <a:solidFill>
                  <a:srgbClr val="00B050"/>
                </a:solidFill>
              </a:rPr>
              <a:t>≠ 36 %</a:t>
            </a:r>
            <a:endParaRPr lang="fr-BE" sz="2400" dirty="0">
              <a:solidFill>
                <a:srgbClr val="00B050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6325531" y="5562781"/>
            <a:ext cx="1837995" cy="73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6763" y="5340533"/>
            <a:ext cx="697528" cy="45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9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141" y="15208"/>
            <a:ext cx="4738861" cy="31977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2414"/>
            <a:ext cx="6119812" cy="448674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BE" sz="5000" dirty="0" smtClean="0"/>
              <a:t>A</a:t>
            </a:r>
            <a:br>
              <a:rPr lang="fr-BE" sz="5000" dirty="0" smtClean="0"/>
            </a:br>
            <a:r>
              <a:rPr lang="fr-BE" sz="5000" dirty="0" smtClean="0"/>
              <a:t>W</a:t>
            </a:r>
            <a:br>
              <a:rPr lang="fr-BE" sz="5000" dirty="0" smtClean="0"/>
            </a:br>
            <a:r>
              <a:rPr lang="fr-BE" sz="5000" dirty="0" smtClean="0"/>
              <a:t>S</a:t>
            </a:r>
            <a:br>
              <a:rPr lang="fr-BE" sz="5000" dirty="0" smtClean="0"/>
            </a:br>
            <a:r>
              <a:rPr lang="fr-BE" sz="5000" dirty="0" smtClean="0"/>
              <a:t>R</a:t>
            </a:r>
            <a:endParaRPr sz="5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3436" b="14324"/>
          <a:stretch/>
        </p:blipFill>
        <p:spPr>
          <a:xfrm>
            <a:off x="1501141" y="3018373"/>
            <a:ext cx="4738861" cy="293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056" y="1965721"/>
            <a:ext cx="2706440" cy="2255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/>
              <a:t>Raisons invoquées pour conduire sous </a:t>
            </a:r>
            <a:r>
              <a:rPr dirty="0" smtClean="0"/>
              <a:t>influence</a:t>
            </a:r>
            <a:endParaRPr dirty="0"/>
          </a:p>
        </p:txBody>
      </p:sp>
      <p:pic>
        <p:nvPicPr>
          <p:cNvPr id="33795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0"/>
          <a:stretch/>
        </p:blipFill>
        <p:spPr bwMode="auto">
          <a:xfrm>
            <a:off x="-180975" y="980728"/>
            <a:ext cx="9577388" cy="500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ZoneTexte 6"/>
          <p:cNvSpPr txBox="1">
            <a:spLocks noChangeArrowheads="1"/>
          </p:cNvSpPr>
          <p:nvPr/>
        </p:nvSpPr>
        <p:spPr bwMode="auto">
          <a:xfrm>
            <a:off x="250825" y="1290489"/>
            <a:ext cx="6842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chemeClr val="bg1"/>
                </a:solidFill>
                <a:latin typeface="Arial" panose="020B0604020202020204" pitchFamily="34" charset="0"/>
              </a:rPr>
              <a:t>J’ai l’habitude de prendre ce médicament et je n’ai pas d’effet secondaire</a:t>
            </a:r>
          </a:p>
        </p:txBody>
      </p:sp>
      <p:sp>
        <p:nvSpPr>
          <p:cNvPr id="33797" name="ZoneTexte 7"/>
          <p:cNvSpPr txBox="1">
            <a:spLocks noChangeArrowheads="1"/>
          </p:cNvSpPr>
          <p:nvPr/>
        </p:nvSpPr>
        <p:spPr bwMode="auto">
          <a:xfrm>
            <a:off x="250825" y="1849289"/>
            <a:ext cx="2952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chemeClr val="bg1"/>
                </a:solidFill>
                <a:latin typeface="Arial" panose="020B0604020202020204" pitchFamily="34" charset="0"/>
              </a:rPr>
              <a:t>J’ai pris le médicament 2h avant de conduire</a:t>
            </a:r>
          </a:p>
        </p:txBody>
      </p:sp>
      <p:sp>
        <p:nvSpPr>
          <p:cNvPr id="33798" name="ZoneTexte 8"/>
          <p:cNvSpPr txBox="1">
            <a:spLocks noChangeArrowheads="1"/>
          </p:cNvSpPr>
          <p:nvPr/>
        </p:nvSpPr>
        <p:spPr bwMode="auto">
          <a:xfrm>
            <a:off x="230188" y="2538264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chemeClr val="bg1"/>
                </a:solidFill>
                <a:latin typeface="Arial" panose="020B0604020202020204" pitchFamily="34" charset="0"/>
              </a:rPr>
              <a:t>Je n’avais pas le choix</a:t>
            </a:r>
          </a:p>
        </p:txBody>
      </p:sp>
      <p:sp>
        <p:nvSpPr>
          <p:cNvPr id="33799" name="ZoneTexte 9"/>
          <p:cNvSpPr txBox="1">
            <a:spLocks noChangeArrowheads="1"/>
          </p:cNvSpPr>
          <p:nvPr/>
        </p:nvSpPr>
        <p:spPr bwMode="auto">
          <a:xfrm>
            <a:off x="250825" y="3120877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chemeClr val="bg1"/>
                </a:solidFill>
                <a:latin typeface="Arial" panose="020B0604020202020204" pitchFamily="34" charset="0"/>
              </a:rPr>
              <a:t>Le risque est minime</a:t>
            </a:r>
          </a:p>
        </p:txBody>
      </p:sp>
      <p:sp>
        <p:nvSpPr>
          <p:cNvPr id="33800" name="ZoneTexte 10"/>
          <p:cNvSpPr txBox="1">
            <a:spLocks noChangeArrowheads="1"/>
          </p:cNvSpPr>
          <p:nvPr/>
        </p:nvSpPr>
        <p:spPr bwMode="auto">
          <a:xfrm>
            <a:off x="2916238" y="3713014"/>
            <a:ext cx="5354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>
                <a:latin typeface="Arial" panose="020B0604020202020204" pitchFamily="34" charset="0"/>
              </a:rPr>
              <a:t>Je fais un usage limité de mon véhicule</a:t>
            </a:r>
          </a:p>
        </p:txBody>
      </p:sp>
      <p:sp>
        <p:nvSpPr>
          <p:cNvPr id="33801" name="ZoneTexte 11"/>
          <p:cNvSpPr txBox="1">
            <a:spLocks noChangeArrowheads="1"/>
          </p:cNvSpPr>
          <p:nvPr/>
        </p:nvSpPr>
        <p:spPr bwMode="auto">
          <a:xfrm>
            <a:off x="1042988" y="4278164"/>
            <a:ext cx="5838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1800" dirty="0">
                <a:latin typeface="Arial" panose="020B0604020202020204" pitchFamily="34" charset="0"/>
              </a:rPr>
              <a:t>J’avais oublié que j’avais pris un médicament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11960" y="2508242"/>
            <a:ext cx="4352205" cy="532086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Codéine / antihistaminiques</a:t>
            </a:r>
            <a:endParaRPr lang="fr-B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95736" y="822036"/>
            <a:ext cx="6929807" cy="611692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Antidépresseurs / Somnifères / Benzodiazépines</a:t>
            </a:r>
            <a:endParaRPr lang="fr-B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5889721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16196133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/>
          <a:lstStyle/>
          <a:p>
            <a:pPr>
              <a:defRPr/>
            </a:pPr>
            <a:r>
              <a:rPr/>
              <a:t>Connaissance du risque</a:t>
            </a:r>
          </a:p>
        </p:txBody>
      </p:sp>
      <p:sp>
        <p:nvSpPr>
          <p:cNvPr id="3" name="Espace réservé du contenu 4"/>
          <p:cNvSpPr>
            <a:spLocks noGrp="1"/>
          </p:cNvSpPr>
          <p:nvPr>
            <p:ph sz="half" idx="1"/>
          </p:nvPr>
        </p:nvSpPr>
        <p:spPr>
          <a:xfrm>
            <a:off x="1185863" y="1022350"/>
            <a:ext cx="7780337" cy="914400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sz="2400" smtClean="0">
                <a:latin typeface="Arial" panose="020B0604020202020204" pitchFamily="34" charset="0"/>
              </a:rPr>
              <a:t> des conducteurs wallons savent qu’un médicament peut altérer les capacités de conduite</a:t>
            </a:r>
            <a:endParaRPr lang="fr-BE" altLang="fr-FR" sz="2400" b="1" smtClean="0">
              <a:latin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3" y="2101850"/>
            <a:ext cx="1487487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103438"/>
            <a:ext cx="1600200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88" y="2101850"/>
            <a:ext cx="16002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2101850"/>
            <a:ext cx="16002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contenu 4"/>
          <p:cNvSpPr>
            <a:spLocks noGrp="1"/>
          </p:cNvSpPr>
          <p:nvPr>
            <p:ph sz="half" idx="1"/>
          </p:nvPr>
        </p:nvSpPr>
        <p:spPr>
          <a:xfrm>
            <a:off x="28575" y="4868863"/>
            <a:ext cx="9036050" cy="915987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sz="6000" smtClean="0">
                <a:solidFill>
                  <a:srgbClr val="F80400"/>
                </a:solidFill>
                <a:latin typeface="Arial" panose="020B0604020202020204" pitchFamily="34" charset="0"/>
              </a:rPr>
              <a:t>25 %</a:t>
            </a:r>
            <a:r>
              <a:rPr lang="fr-BE" altLang="fr-FR" sz="3600" smtClean="0">
                <a:latin typeface="Arial" panose="020B0604020202020204" pitchFamily="34" charset="0"/>
              </a:rPr>
              <a:t> l’ignorent !</a:t>
            </a:r>
            <a:endParaRPr lang="fr-BE" altLang="fr-FR" sz="3600" b="1" smtClean="0">
              <a:latin typeface="Arial" panose="020B0604020202020204" pitchFamily="34" charset="0"/>
            </a:endParaRPr>
          </a:p>
        </p:txBody>
      </p:sp>
      <p:sp>
        <p:nvSpPr>
          <p:cNvPr id="13322" name="Rectangle 7"/>
          <p:cNvSpPr>
            <a:spLocks noChangeArrowheads="1"/>
          </p:cNvSpPr>
          <p:nvPr/>
        </p:nvSpPr>
        <p:spPr bwMode="auto">
          <a:xfrm>
            <a:off x="28575" y="1022350"/>
            <a:ext cx="147161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4400">
                <a:solidFill>
                  <a:srgbClr val="33CC00"/>
                </a:solidFill>
                <a:latin typeface="Arial" panose="020B0604020202020204" pitchFamily="34" charset="0"/>
              </a:rPr>
              <a:t>75 %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629872" y="3297093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20629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  <p:bldP spid="133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Vecteurs d’information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fr-BE" dirty="0" smtClean="0"/>
              <a:t> Notice lue systématiquement par 47%</a:t>
            </a:r>
          </a:p>
          <a:p>
            <a:endParaRPr lang="fr-BE" dirty="0" smtClean="0"/>
          </a:p>
          <a:p>
            <a:r>
              <a:rPr lang="fr-BE" dirty="0" smtClean="0"/>
              <a:t> Parmi les conducteurs ayant conduit sous influence de médicament :</a:t>
            </a:r>
          </a:p>
          <a:p>
            <a:pPr lvl="1"/>
            <a:r>
              <a:rPr lang="fr-BE" dirty="0" smtClean="0"/>
              <a:t>53% ont appris le risque par la notice</a:t>
            </a:r>
          </a:p>
          <a:p>
            <a:pPr lvl="1"/>
            <a:r>
              <a:rPr lang="fr-BE" dirty="0" smtClean="0"/>
              <a:t>41% 	‘’	‘’    	     par leur médecin</a:t>
            </a:r>
          </a:p>
          <a:p>
            <a:pPr lvl="1"/>
            <a:r>
              <a:rPr lang="fr-BE" dirty="0" smtClean="0"/>
              <a:t>19%	‘’	‘’	     par leur pharmacien</a:t>
            </a:r>
          </a:p>
          <a:p>
            <a:pPr lvl="1"/>
            <a:r>
              <a:rPr lang="fr-BE" dirty="0" smtClean="0"/>
              <a:t>10%	‘’	‘’	     par des proches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7538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388" y="74400"/>
            <a:ext cx="6842125" cy="9080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dirty="0" smtClean="0"/>
              <a:t>Acceptabilité sociale</a:t>
            </a:r>
            <a:endParaRPr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0" y="4063847"/>
            <a:ext cx="8856662" cy="825500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BE" sz="7200" dirty="0" smtClean="0"/>
              <a:t>	</a:t>
            </a:r>
            <a:r>
              <a:rPr lang="fr-BE" sz="7200" dirty="0" smtClean="0">
                <a:solidFill>
                  <a:srgbClr val="FF0000"/>
                </a:solidFill>
              </a:rPr>
              <a:t>82%</a:t>
            </a:r>
            <a:r>
              <a:rPr lang="fr-BE" sz="4400" dirty="0" smtClean="0"/>
              <a:t> </a:t>
            </a:r>
            <a:r>
              <a:rPr lang="fr-BE" dirty="0" smtClean="0"/>
              <a:t>trouvent ce comportement </a:t>
            </a:r>
            <a:r>
              <a:rPr lang="fr-BE" dirty="0" smtClean="0">
                <a:solidFill>
                  <a:srgbClr val="FF0000"/>
                </a:solidFill>
              </a:rPr>
              <a:t>inacceptable !</a:t>
            </a: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03607"/>
            <a:ext cx="4332032" cy="2160240"/>
          </a:xfrm>
          <a:prstGeom prst="rect">
            <a:avLst/>
          </a:prstGeom>
        </p:spPr>
      </p:pic>
      <p:sp>
        <p:nvSpPr>
          <p:cNvPr id="8" name="Espace réservé du contenu 4"/>
          <p:cNvSpPr txBox="1">
            <a:spLocks/>
          </p:cNvSpPr>
          <p:nvPr/>
        </p:nvSpPr>
        <p:spPr bwMode="auto">
          <a:xfrm>
            <a:off x="89694" y="969594"/>
            <a:ext cx="9036050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32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►"/>
              <a:defRPr sz="28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–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Wingdings" pitchFamily="2" charset="2"/>
              <a:buChar char="Ø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fr-BE" altLang="fr-FR" sz="2400" dirty="0"/>
              <a:t>conduire après avoir pris un médicament pouvant altérer les aptitudes de conduite…</a:t>
            </a:r>
            <a:endParaRPr lang="fr-BE" altLang="fr-FR" sz="2400" b="1" dirty="0" smtClean="0">
              <a:solidFill>
                <a:schemeClr val="accent2"/>
              </a:solidFill>
            </a:endParaRPr>
          </a:p>
        </p:txBody>
      </p:sp>
      <p:sp>
        <p:nvSpPr>
          <p:cNvPr id="10" name="Espace réservé du contenu 6"/>
          <p:cNvSpPr txBox="1">
            <a:spLocks/>
          </p:cNvSpPr>
          <p:nvPr/>
        </p:nvSpPr>
        <p:spPr bwMode="auto">
          <a:xfrm>
            <a:off x="3251912" y="5127254"/>
            <a:ext cx="3347864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32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►"/>
              <a:defRPr sz="28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–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Wingdings" pitchFamily="2" charset="2"/>
              <a:buChar char="Ø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BE" sz="7200" dirty="0" smtClean="0"/>
              <a:t>	</a:t>
            </a:r>
            <a:r>
              <a:rPr lang="fr-BE" sz="7200" dirty="0" smtClean="0">
                <a:solidFill>
                  <a:srgbClr val="FF0000"/>
                </a:solidFill>
              </a:rPr>
              <a:t>96 %</a:t>
            </a: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897691"/>
            <a:ext cx="1031776" cy="103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5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5587" y="-55563"/>
            <a:ext cx="7138988" cy="8509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dirty="0" smtClean="0"/>
              <a:t>accidents avoués</a:t>
            </a:r>
            <a:endParaRPr dirty="0"/>
          </a:p>
        </p:txBody>
      </p:sp>
      <p:sp>
        <p:nvSpPr>
          <p:cNvPr id="14350" name="Espace réservé du contenu 4"/>
          <p:cNvSpPr>
            <a:spLocks noGrp="1"/>
          </p:cNvSpPr>
          <p:nvPr>
            <p:ph sz="half" idx="1"/>
          </p:nvPr>
        </p:nvSpPr>
        <p:spPr>
          <a:xfrm>
            <a:off x="268974" y="974499"/>
            <a:ext cx="8064450" cy="78104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r-BE" altLang="fr-FR" sz="2400" dirty="0" smtClean="0"/>
              <a:t>Au moins un accident au cours des 3 dernières années</a:t>
            </a:r>
            <a:endParaRPr lang="fr-BE" altLang="fr-FR" sz="2400" b="1" dirty="0" smtClean="0">
              <a:latin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771800" y="1862617"/>
            <a:ext cx="2736304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Jamais </a:t>
            </a:r>
          </a:p>
          <a:p>
            <a:pPr algn="ctr"/>
            <a:r>
              <a:rPr lang="fr-BE" sz="2400" dirty="0" smtClean="0"/>
              <a:t>sous influence </a:t>
            </a:r>
          </a:p>
          <a:p>
            <a:pPr algn="ctr"/>
            <a:r>
              <a:rPr lang="fr-BE" sz="2400" dirty="0" smtClean="0"/>
              <a:t>de médicaments</a:t>
            </a:r>
            <a:endParaRPr lang="fr-BE" sz="2400" dirty="0"/>
          </a:p>
        </p:txBody>
      </p:sp>
      <p:sp>
        <p:nvSpPr>
          <p:cNvPr id="18" name="ZoneTexte 17"/>
          <p:cNvSpPr txBox="1"/>
          <p:nvPr/>
        </p:nvSpPr>
        <p:spPr>
          <a:xfrm>
            <a:off x="5910809" y="1862617"/>
            <a:ext cx="2736304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Parfois</a:t>
            </a:r>
          </a:p>
          <a:p>
            <a:pPr algn="ctr"/>
            <a:r>
              <a:rPr lang="fr-BE" sz="2400" dirty="0" smtClean="0"/>
              <a:t>sous influence </a:t>
            </a:r>
          </a:p>
          <a:p>
            <a:pPr algn="ctr"/>
            <a:r>
              <a:rPr lang="fr-BE" sz="2400" dirty="0" smtClean="0"/>
              <a:t>de médicaments</a:t>
            </a:r>
            <a:endParaRPr lang="fr-BE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107504" y="3704580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Accidents corporels</a:t>
            </a:r>
            <a:endParaRPr lang="fr-BE" sz="24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07504" y="4781145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Accidents matériels</a:t>
            </a:r>
            <a:endParaRPr lang="fr-BE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3707904" y="3704580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6 %</a:t>
            </a:r>
            <a:endParaRPr lang="fr-BE" sz="2400" dirty="0"/>
          </a:p>
        </p:txBody>
      </p:sp>
      <p:sp>
        <p:nvSpPr>
          <p:cNvPr id="22" name="ZoneTexte 21"/>
          <p:cNvSpPr txBox="1"/>
          <p:nvPr/>
        </p:nvSpPr>
        <p:spPr>
          <a:xfrm>
            <a:off x="3707904" y="4767535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27 %</a:t>
            </a:r>
            <a:endParaRPr lang="fr-BE" sz="2400" dirty="0"/>
          </a:p>
        </p:txBody>
      </p:sp>
      <p:sp>
        <p:nvSpPr>
          <p:cNvPr id="6" name="Triangle isocèle 5"/>
          <p:cNvSpPr/>
          <p:nvPr/>
        </p:nvSpPr>
        <p:spPr>
          <a:xfrm rot="16200000">
            <a:off x="5436096" y="3035312"/>
            <a:ext cx="360040" cy="1800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FF0000"/>
              </a:solidFill>
            </a:endParaRPr>
          </a:p>
        </p:txBody>
      </p:sp>
      <p:sp>
        <p:nvSpPr>
          <p:cNvPr id="24" name="Triangle isocèle 23"/>
          <p:cNvSpPr/>
          <p:nvPr/>
        </p:nvSpPr>
        <p:spPr>
          <a:xfrm rot="16200000">
            <a:off x="5439342" y="4156982"/>
            <a:ext cx="360040" cy="1800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6717146" y="3581468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dirty="0" smtClean="0"/>
              <a:t>10 %</a:t>
            </a:r>
            <a:endParaRPr lang="fr-BE" sz="4000" dirty="0"/>
          </a:p>
        </p:txBody>
      </p:sp>
      <p:sp>
        <p:nvSpPr>
          <p:cNvPr id="26" name="ZoneTexte 25"/>
          <p:cNvSpPr txBox="1"/>
          <p:nvPr/>
        </p:nvSpPr>
        <p:spPr>
          <a:xfrm>
            <a:off x="6717146" y="4644424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dirty="0" smtClean="0"/>
              <a:t>36 %</a:t>
            </a:r>
            <a:endParaRPr lang="fr-BE" sz="4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07504" y="5711516"/>
            <a:ext cx="13363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00" dirty="0" smtClean="0"/>
              <a:t>Source : AWSR</a:t>
            </a:r>
            <a:endParaRPr lang="fr-BE" sz="1300" dirty="0"/>
          </a:p>
        </p:txBody>
      </p:sp>
    </p:spTree>
    <p:extLst>
      <p:ext uri="{BB962C8B-B14F-4D97-AF65-F5344CB8AC3E}">
        <p14:creationId xmlns:p14="http://schemas.microsoft.com/office/powerpoint/2010/main" val="368792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5" grpId="0"/>
      <p:bldP spid="22" grpId="0"/>
      <p:bldP spid="6" grpId="0" animBg="1"/>
      <p:bldP spid="24" grpId="0" animBg="1"/>
      <p:bldP spid="25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6275388" cy="849313"/>
          </a:xfrm>
        </p:spPr>
        <p:txBody>
          <a:bodyPr/>
          <a:lstStyle/>
          <a:p>
            <a:pPr>
              <a:defRPr/>
            </a:pPr>
            <a:r>
              <a:rPr dirty="0"/>
              <a:t>Conclusions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850" y="1196752"/>
            <a:ext cx="8686800" cy="467064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fr-BE" sz="3600" dirty="0" smtClean="0"/>
              <a:t> La conduite sous influence de médicament est fréquente : </a:t>
            </a:r>
          </a:p>
          <a:p>
            <a:pPr lvl="1">
              <a:defRPr/>
            </a:pPr>
            <a:r>
              <a:rPr lang="fr-BE" sz="3200" dirty="0"/>
              <a:t> </a:t>
            </a:r>
            <a:r>
              <a:rPr lang="fr-BE" sz="3200" dirty="0" smtClean="0"/>
              <a:t>1/3 parfois concerné</a:t>
            </a:r>
          </a:p>
          <a:p>
            <a:pPr lvl="1">
              <a:defRPr/>
            </a:pPr>
            <a:r>
              <a:rPr lang="fr-BE" sz="3200" dirty="0"/>
              <a:t> </a:t>
            </a:r>
            <a:r>
              <a:rPr lang="fr-BE" sz="3200" dirty="0" smtClean="0"/>
              <a:t>1/10 concerné de manière chronique</a:t>
            </a:r>
          </a:p>
          <a:p>
            <a:pPr lvl="1">
              <a:defRPr/>
            </a:pPr>
            <a:endParaRPr lang="fr-BE" sz="3200" dirty="0" smtClean="0"/>
          </a:p>
          <a:p>
            <a:pPr>
              <a:defRPr/>
            </a:pPr>
            <a:r>
              <a:rPr lang="fr-BE" sz="3600" dirty="0" smtClean="0"/>
              <a:t>Déficit </a:t>
            </a:r>
            <a:r>
              <a:rPr lang="fr-BE" sz="3600" dirty="0"/>
              <a:t>d</a:t>
            </a:r>
            <a:r>
              <a:rPr lang="fr-BE" sz="3600" dirty="0" smtClean="0"/>
              <a:t>’information dans 1/4 des cas</a:t>
            </a:r>
          </a:p>
          <a:p>
            <a:pPr lvl="1">
              <a:defRPr/>
            </a:pPr>
            <a:endParaRPr lang="fr-BE" sz="3200" dirty="0"/>
          </a:p>
          <a:p>
            <a:pPr marL="457200" lvl="1" indent="0">
              <a:buNone/>
              <a:defRPr/>
            </a:pPr>
            <a:r>
              <a:rPr lang="fr-BE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29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Conclusions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BE" sz="2400" b="1" dirty="0" smtClean="0">
                <a:solidFill>
                  <a:srgbClr val="00B050"/>
                </a:solidFill>
              </a:rPr>
              <a:t>Pour les « 25% » </a:t>
            </a:r>
            <a:r>
              <a:rPr lang="fr-BE" sz="2400" dirty="0" smtClean="0"/>
              <a:t>: sensibilisation</a:t>
            </a:r>
          </a:p>
          <a:p>
            <a:pPr marL="0" indent="0" algn="just">
              <a:buNone/>
            </a:pPr>
            <a:endParaRPr lang="fr-BE" sz="2400" dirty="0"/>
          </a:p>
          <a:p>
            <a:pPr marL="0" indent="0" algn="just">
              <a:buNone/>
            </a:pPr>
            <a:endParaRPr lang="fr-BE" sz="2400" dirty="0" smtClean="0"/>
          </a:p>
          <a:p>
            <a:pPr marL="0" indent="0" algn="just">
              <a:buNone/>
            </a:pPr>
            <a:endParaRPr lang="fr-BE" sz="2400" dirty="0"/>
          </a:p>
          <a:p>
            <a:pPr marL="0" indent="0" algn="just">
              <a:buNone/>
            </a:pPr>
            <a:endParaRPr lang="fr-BE" sz="2400" dirty="0" smtClean="0"/>
          </a:p>
          <a:p>
            <a:pPr marL="0" indent="0" algn="just">
              <a:buNone/>
            </a:pPr>
            <a:endParaRPr lang="fr-BE" sz="2400" dirty="0"/>
          </a:p>
          <a:p>
            <a:pPr marL="0" indent="0" algn="just">
              <a:buNone/>
            </a:pPr>
            <a:endParaRPr lang="fr-BE" sz="2400" dirty="0" smtClean="0"/>
          </a:p>
          <a:p>
            <a:pPr marL="0" indent="0" algn="just">
              <a:buNone/>
            </a:pPr>
            <a:endParaRPr lang="fr-BE" sz="2400" dirty="0"/>
          </a:p>
          <a:p>
            <a:pPr marL="0" indent="0" algn="just">
              <a:buNone/>
            </a:pPr>
            <a:endParaRPr lang="fr-BE" sz="2400" dirty="0" smtClean="0"/>
          </a:p>
          <a:p>
            <a:pPr marL="0" indent="0" algn="just">
              <a:buNone/>
            </a:pPr>
            <a:endParaRPr lang="fr-BE" sz="2400" dirty="0"/>
          </a:p>
          <a:p>
            <a:pPr marL="0" indent="0" algn="just">
              <a:buNone/>
            </a:pPr>
            <a:r>
              <a:rPr lang="fr-BE" sz="2400" dirty="0" smtClean="0"/>
              <a:t>+ rôle du médecin et du pharmacien</a:t>
            </a:r>
            <a:endParaRPr lang="fr-BE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11" y="1556792"/>
            <a:ext cx="532817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323528" y="1803852"/>
            <a:ext cx="8928992" cy="3857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  <a:defRPr sz="32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►"/>
              <a:defRPr sz="28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Arial" panose="020B0604020202020204" pitchFamily="34" charset="0"/>
              <a:buChar char="–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A0AF"/>
              </a:buClr>
              <a:buFont typeface="Wingdings" pitchFamily="2" charset="2"/>
              <a:buChar char="Ø"/>
              <a:defRPr sz="2000" kern="1200" baseline="0">
                <a:solidFill>
                  <a:srgbClr val="4647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sz="2600" dirty="0"/>
              <a:t> Répression</a:t>
            </a:r>
          </a:p>
          <a:p>
            <a:pPr lvl="1">
              <a:defRPr/>
            </a:pPr>
            <a:r>
              <a:rPr lang="fr-BE" sz="2600" dirty="0"/>
              <a:t>Outils à évaluer et homologuer : test salivaire incluant certains médicaments comme les benzodiazépines </a:t>
            </a:r>
          </a:p>
          <a:p>
            <a:pPr>
              <a:defRPr/>
            </a:pPr>
            <a:endParaRPr lang="fr-BE" sz="2600" dirty="0"/>
          </a:p>
          <a:p>
            <a:pPr>
              <a:defRPr/>
            </a:pPr>
            <a:endParaRPr lang="fr-BE" sz="2600" dirty="0" smtClean="0"/>
          </a:p>
          <a:p>
            <a:pPr>
              <a:defRPr/>
            </a:pPr>
            <a:r>
              <a:rPr lang="fr-BE" sz="2600" dirty="0" smtClean="0"/>
              <a:t> Adapter les traitements aux besoins en termes de mobilité ?</a:t>
            </a:r>
          </a:p>
          <a:p>
            <a:pPr lvl="1">
              <a:defRPr/>
            </a:pPr>
            <a:endParaRPr lang="fr-BE" sz="2600" dirty="0" smtClean="0"/>
          </a:p>
          <a:p>
            <a:pPr lvl="1">
              <a:defRPr/>
            </a:pPr>
            <a:endParaRPr lang="fr-BE" sz="3100" dirty="0" smtClean="0"/>
          </a:p>
          <a:p>
            <a:pPr lvl="1">
              <a:defRPr/>
            </a:pPr>
            <a:endParaRPr lang="fr-BE" sz="3200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Conclusion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628" y="3212976"/>
            <a:ext cx="3276743" cy="757722"/>
          </a:xfrm>
          <a:prstGeom prst="rect">
            <a:avLst/>
          </a:prstGeom>
        </p:spPr>
      </p:pic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576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BE" sz="2400" b="1" dirty="0" smtClean="0">
                <a:solidFill>
                  <a:srgbClr val="00B050"/>
                </a:solidFill>
              </a:rPr>
              <a:t>Pour les « 75% »</a:t>
            </a:r>
          </a:p>
        </p:txBody>
      </p:sp>
    </p:spTree>
    <p:extLst>
      <p:ext uri="{BB962C8B-B14F-4D97-AF65-F5344CB8AC3E}">
        <p14:creationId xmlns:p14="http://schemas.microsoft.com/office/powerpoint/2010/main" val="10374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547664" y="764704"/>
            <a:ext cx="6048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000" b="1" dirty="0" smtClean="0">
                <a:solidFill>
                  <a:schemeClr val="accent5"/>
                </a:solidFill>
              </a:rPr>
              <a:t>Merci pour votre attention !</a:t>
            </a:r>
            <a:endParaRPr lang="fr-BE" sz="3000" b="1" dirty="0">
              <a:solidFill>
                <a:schemeClr val="accent5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916832"/>
            <a:ext cx="2709892" cy="376697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726106" y="3800319"/>
            <a:ext cx="3179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dirty="0" smtClean="0">
                <a:solidFill>
                  <a:srgbClr val="0AA0AF"/>
                </a:solidFill>
              </a:rPr>
              <a:t>mathieu.roynard@awsr.be</a:t>
            </a:r>
            <a:endParaRPr lang="fr-BE" sz="2000" dirty="0">
              <a:solidFill>
                <a:srgbClr val="0AA0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6480720" cy="908720"/>
          </a:xfrm>
        </p:spPr>
        <p:txBody>
          <a:bodyPr>
            <a:normAutofit fontScale="90000"/>
          </a:bodyPr>
          <a:lstStyle/>
          <a:p>
            <a:r>
              <a:rPr lang="fr-BE" dirty="0"/>
              <a:t>Consommation de médicaments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328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6600" b="1" i="1" dirty="0">
                <a:solidFill>
                  <a:srgbClr val="00B050"/>
                </a:solidFill>
              </a:rPr>
              <a:t>46 </a:t>
            </a:r>
            <a:r>
              <a:rPr lang="fr-BE" sz="6600" b="1" i="1" dirty="0" smtClean="0">
                <a:solidFill>
                  <a:srgbClr val="00B050"/>
                </a:solidFill>
              </a:rPr>
              <a:t>%</a:t>
            </a:r>
            <a:r>
              <a:rPr lang="fr-BE" dirty="0" smtClean="0"/>
              <a:t> ayant consommé un médicament conventionnel </a:t>
            </a:r>
          </a:p>
          <a:p>
            <a:pPr marL="0" indent="0">
              <a:buNone/>
            </a:pPr>
            <a:r>
              <a:rPr lang="fr-BE" dirty="0" smtClean="0"/>
              <a:t>au cours des </a:t>
            </a:r>
          </a:p>
          <a:p>
            <a:pPr marL="0" indent="0">
              <a:buNone/>
            </a:pPr>
            <a:r>
              <a:rPr lang="fr-BE" dirty="0" smtClean="0"/>
              <a:t>dernières 24h</a:t>
            </a:r>
          </a:p>
          <a:p>
            <a:pPr marL="0" indent="0">
              <a:buNone/>
            </a:pPr>
            <a:endParaRPr lang="fr-BE" sz="1200" dirty="0" smtClean="0"/>
          </a:p>
          <a:p>
            <a:pPr marL="0" indent="0">
              <a:buNone/>
            </a:pPr>
            <a:r>
              <a:rPr lang="fr-BE" sz="1600" i="1" dirty="0" smtClean="0">
                <a:solidFill>
                  <a:schemeClr val="bg1">
                    <a:lumMod val="65000"/>
                  </a:schemeClr>
                </a:solidFill>
              </a:rPr>
              <a:t>Enquête de santé par interview 2013 </a:t>
            </a:r>
          </a:p>
          <a:p>
            <a:pPr marL="0" indent="0">
              <a:buNone/>
            </a:pPr>
            <a:r>
              <a:rPr lang="fr-BE" sz="1600" i="1" dirty="0" smtClean="0">
                <a:solidFill>
                  <a:schemeClr val="bg1">
                    <a:lumMod val="65000"/>
                  </a:schemeClr>
                </a:solidFill>
              </a:rPr>
              <a:t>(Van der </a:t>
            </a:r>
            <a:r>
              <a:rPr lang="fr-BE" sz="1600" i="1" dirty="0" err="1" smtClean="0">
                <a:solidFill>
                  <a:schemeClr val="bg1">
                    <a:lumMod val="65000"/>
                  </a:schemeClr>
                </a:solidFill>
              </a:rPr>
              <a:t>Heyden</a:t>
            </a:r>
            <a:r>
              <a:rPr lang="fr-BE" sz="1600" i="1" dirty="0" smtClean="0">
                <a:solidFill>
                  <a:schemeClr val="bg1">
                    <a:lumMod val="65000"/>
                  </a:schemeClr>
                </a:solidFill>
              </a:rPr>
              <a:t>, 2015)</a:t>
            </a:r>
          </a:p>
          <a:p>
            <a:pPr marL="0" indent="0">
              <a:buNone/>
            </a:pPr>
            <a:endParaRPr lang="fr-BE" sz="12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fr-BE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3233" t="25682" r="48280" b="10757"/>
          <a:stretch/>
        </p:blipFill>
        <p:spPr>
          <a:xfrm>
            <a:off x="3419872" y="2060848"/>
            <a:ext cx="540059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Et au volant ?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60" y="908720"/>
            <a:ext cx="7560840" cy="4016274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2945596" y="1847979"/>
            <a:ext cx="2016224" cy="34563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Ellipse 6"/>
          <p:cNvSpPr/>
          <p:nvPr/>
        </p:nvSpPr>
        <p:spPr>
          <a:xfrm>
            <a:off x="6290003" y="2856091"/>
            <a:ext cx="1059363" cy="24482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743711" y="5263214"/>
            <a:ext cx="4403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 smtClean="0">
                <a:solidFill>
                  <a:srgbClr val="00B050"/>
                </a:solidFill>
              </a:rPr>
              <a:t>3 %  …. au moins</a:t>
            </a:r>
            <a:endParaRPr lang="fr-BE" sz="4000" b="1" dirty="0">
              <a:solidFill>
                <a:srgbClr val="00B05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951746" y="1393362"/>
            <a:ext cx="358069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3000" dirty="0" smtClean="0">
                <a:solidFill>
                  <a:schemeClr val="tx2">
                    <a:lumMod val="75000"/>
                  </a:schemeClr>
                </a:solidFill>
              </a:rPr>
              <a:t>DRUID 2007 - 2009</a:t>
            </a:r>
            <a:endParaRPr lang="fr-BE" sz="3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1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-238033"/>
            <a:ext cx="5256584" cy="75664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43608" y="2492896"/>
            <a:ext cx="7200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2400" b="1" dirty="0" smtClean="0">
                <a:solidFill>
                  <a:schemeClr val="accent5"/>
                </a:solidFill>
              </a:rPr>
              <a:t>Belgique = pays avec prévalence </a:t>
            </a:r>
            <a:r>
              <a:rPr lang="fr-BE" sz="2400" b="1" dirty="0">
                <a:solidFill>
                  <a:schemeClr val="accent5"/>
                </a:solidFill>
              </a:rPr>
              <a:t>des conducteurs sous influence de médicaments </a:t>
            </a:r>
            <a:r>
              <a:rPr lang="fr-BE" sz="2400" b="1" dirty="0" smtClean="0">
                <a:solidFill>
                  <a:schemeClr val="accent5"/>
                </a:solidFill>
              </a:rPr>
              <a:t>la </a:t>
            </a:r>
            <a:r>
              <a:rPr lang="fr-BE" sz="2400" b="1" dirty="0">
                <a:solidFill>
                  <a:schemeClr val="accent5"/>
                </a:solidFill>
              </a:rPr>
              <a:t>plus </a:t>
            </a:r>
            <a:r>
              <a:rPr lang="fr-BE" sz="2400" b="1" dirty="0" smtClean="0">
                <a:solidFill>
                  <a:schemeClr val="accent5"/>
                </a:solidFill>
              </a:rPr>
              <a:t>élevée</a:t>
            </a:r>
            <a:endParaRPr lang="fr-BE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3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725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Médicaments ciblés</a:t>
            </a:r>
            <a:endParaRPr lang="fr-BE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/>
          </p:nvPr>
        </p:nvGraphicFramePr>
        <p:xfrm>
          <a:off x="179512" y="908720"/>
          <a:ext cx="8712968" cy="4942318"/>
        </p:xfrm>
        <a:graphic>
          <a:graphicData uri="http://schemas.openxmlformats.org/drawingml/2006/table">
            <a:tbl>
              <a:tblPr firstRow="1" firstCol="1" bandRow="1"/>
              <a:tblGrid>
                <a:gridCol w="8712968"/>
              </a:tblGrid>
              <a:tr h="299966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2000" b="1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Familles</a:t>
                      </a:r>
                      <a:r>
                        <a:rPr lang="fr-BE" sz="2000" b="1" baseline="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médicamenteuses </a:t>
                      </a:r>
                      <a:r>
                        <a:rPr lang="fr-BE" sz="2000" b="1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avec </a:t>
                      </a:r>
                      <a:r>
                        <a:rPr lang="fr-BE" sz="2000" b="1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avertissement pour la conduite</a:t>
                      </a:r>
                      <a:endParaRPr lang="fr-BE" sz="20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06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Antidépresseurs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(Prozac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u="none" strike="noStrike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Séroxat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Effexor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61232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Tranquillisants, anxiolytiques (benzodiazépines)</a:t>
                      </a:r>
                      <a:endParaRPr lang="fr-BE" sz="18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Lexotan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®/Bromazépam®,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Lorazépam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®/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Temesta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Loramet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u="none" strike="noStrike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Lysanxia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Xanax®, Valium®/Diazépam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929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Hypnotiques ou sédatifs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(somnifères)</a:t>
                      </a: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Zolpidem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Zopiclone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Stilnoct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Imovane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Flurazépam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Lorazépam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®/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Temesta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1006298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Antihistaminiques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6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(antiallergiques) 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Actifed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R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Calm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Zyrtec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certains </a:t>
                      </a: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antigrippaux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expectorants et les médicaments du rhume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qui contiennent un antihistaminique 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Actifed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929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Médicaments contenant de la codéine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comme des antidouleurs</a:t>
                      </a:r>
                      <a:r>
                        <a:rPr lang="fr-BE" sz="1800" dirty="0">
                          <a:solidFill>
                            <a:srgbClr val="4F81B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Algocod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Dafalgan codéine®…)</a:t>
                      </a:r>
                      <a:r>
                        <a:rPr lang="fr-BE" sz="15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antitussifs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/sirops contre la toux</a:t>
                      </a:r>
                      <a:r>
                        <a:rPr lang="fr-BE" sz="1800" dirty="0">
                          <a:solidFill>
                            <a:srgbClr val="4F81B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5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Broncosedal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Touxlarynx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69929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Analgésiques narcotiques, opiacés médicaux et traitements de substitution à l’héroïne</a:t>
                      </a:r>
                      <a:endParaRPr lang="fr-BE" sz="18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5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(Morphine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Codéine, Méthadone,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Subutex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</a:t>
                      </a:r>
                      <a:r>
                        <a:rPr lang="fr-BE" sz="15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Suboxone</a:t>
                      </a:r>
                      <a:r>
                        <a:rPr lang="fr-BE" sz="15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5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006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Myorelaxants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(relaxants musculaires) </a:t>
                      </a:r>
                      <a:r>
                        <a:rPr lang="fr-BE" sz="16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(Bromazépam</a:t>
                      </a:r>
                      <a:r>
                        <a:rPr lang="fr-BE" sz="16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®, Diazépam®, </a:t>
                      </a:r>
                      <a:r>
                        <a:rPr lang="fr-BE" sz="1600" dirty="0" err="1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Decontractyl</a:t>
                      </a:r>
                      <a:r>
                        <a:rPr lang="fr-BE" sz="16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6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07006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Autres : </a:t>
                      </a: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antiépileptiques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6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6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Dépakine</a:t>
                      </a:r>
                      <a:r>
                        <a:rPr lang="fr-BE" sz="16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BE" sz="1800" b="1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antiparkinsoniens, antimigraineux</a:t>
                      </a:r>
                      <a:r>
                        <a:rPr lang="fr-BE" sz="1800" dirty="0">
                          <a:solidFill>
                            <a:srgbClr val="4647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600" dirty="0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600" dirty="0" err="1" smtClean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Sumatriptan</a:t>
                      </a:r>
                      <a:r>
                        <a:rPr lang="fr-BE" sz="1600" dirty="0">
                          <a:solidFill>
                            <a:srgbClr val="4BACC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®…)</a:t>
                      </a:r>
                      <a:endParaRPr lang="fr-BE" sz="1600" dirty="0">
                        <a:solidFill>
                          <a:srgbClr val="4647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78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Effets sur la conduite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001419"/>
          </a:xfrm>
        </p:spPr>
        <p:txBody>
          <a:bodyPr/>
          <a:lstStyle/>
          <a:p>
            <a:pPr marL="0" indent="0">
              <a:buNone/>
            </a:pPr>
            <a:r>
              <a:rPr lang="fr-BE" sz="2400" dirty="0" smtClean="0"/>
              <a:t>Principalement :</a:t>
            </a:r>
          </a:p>
          <a:p>
            <a:pPr marL="0" indent="0">
              <a:buNone/>
            </a:pPr>
            <a:endParaRPr lang="fr-BE" sz="500" dirty="0" smtClean="0"/>
          </a:p>
          <a:p>
            <a:r>
              <a:rPr lang="fr-BE" sz="2400" dirty="0" smtClean="0"/>
              <a:t>Effet </a:t>
            </a:r>
            <a:r>
              <a:rPr lang="fr-BE" sz="2400" dirty="0"/>
              <a:t>sédatif </a:t>
            </a:r>
            <a:r>
              <a:rPr lang="fr-BE" sz="2400" dirty="0" smtClean="0"/>
              <a:t>entraînant la somnolence</a:t>
            </a:r>
          </a:p>
          <a:p>
            <a:endParaRPr lang="fr-BE" sz="500" dirty="0" smtClean="0"/>
          </a:p>
          <a:p>
            <a:r>
              <a:rPr lang="fr-BE" sz="2400" dirty="0" smtClean="0"/>
              <a:t>Perte </a:t>
            </a:r>
            <a:r>
              <a:rPr lang="fr-BE" sz="2400" dirty="0"/>
              <a:t>de vigilance et </a:t>
            </a:r>
            <a:r>
              <a:rPr lang="fr-BE" sz="2400" dirty="0" smtClean="0"/>
              <a:t>diminution </a:t>
            </a:r>
            <a:r>
              <a:rPr lang="fr-BE" sz="2400" dirty="0"/>
              <a:t>des </a:t>
            </a:r>
            <a:r>
              <a:rPr lang="fr-BE" sz="2400" dirty="0" smtClean="0"/>
              <a:t>réflexes</a:t>
            </a:r>
          </a:p>
          <a:p>
            <a:endParaRPr lang="fr-BE" sz="500" dirty="0" smtClean="0"/>
          </a:p>
          <a:p>
            <a:r>
              <a:rPr lang="fr-BE" sz="2400" dirty="0" smtClean="0"/>
              <a:t>Altération </a:t>
            </a:r>
            <a:r>
              <a:rPr lang="fr-BE" sz="2400" dirty="0"/>
              <a:t>des capacités de </a:t>
            </a:r>
            <a:r>
              <a:rPr lang="fr-BE" sz="2400" dirty="0" smtClean="0"/>
              <a:t>jugement</a:t>
            </a:r>
            <a:endParaRPr lang="fr-BE" sz="1800" dirty="0"/>
          </a:p>
          <a:p>
            <a:pPr marL="0" indent="0">
              <a:buNone/>
            </a:pP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</a:rPr>
              <a:t>(agressivité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</a:rPr>
              <a:t>, euphorie, perte du sens du danger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fr-BE" sz="500" dirty="0" smtClean="0"/>
          </a:p>
          <a:p>
            <a:r>
              <a:rPr lang="fr-BE" sz="2400" dirty="0" smtClean="0"/>
              <a:t>Troubles </a:t>
            </a:r>
            <a:r>
              <a:rPr lang="fr-BE" sz="2400" dirty="0"/>
              <a:t>de la vue ou de la </a:t>
            </a:r>
            <a:r>
              <a:rPr lang="fr-BE" sz="2400" dirty="0" smtClean="0"/>
              <a:t>coordination</a:t>
            </a:r>
          </a:p>
          <a:p>
            <a:pPr marL="0" indent="0">
              <a:buNone/>
            </a:pP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</a:rPr>
              <a:t>(vertiges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</a:rPr>
              <a:t>, pertes d’équilibre, mouvements perturbés ou désordonnés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581128"/>
            <a:ext cx="2453640" cy="13807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916832"/>
            <a:ext cx="209550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5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73025"/>
            <a:ext cx="6119812" cy="9080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BE" dirty="0" smtClean="0"/>
              <a:t>Rôle dans les accidents</a:t>
            </a:r>
            <a:endParaRPr dirty="0"/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457199" y="1162609"/>
            <a:ext cx="8229600" cy="4525963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fr-FR" altLang="fr-FR" sz="3000" dirty="0" smtClean="0"/>
              <a:t>Prévalence des psychotropes parmi les automobilistes belges gravement blessés et décédés (DRUID, </a:t>
            </a:r>
            <a:r>
              <a:rPr lang="fr-FR" altLang="fr-FR" sz="2000" dirty="0" err="1" smtClean="0"/>
              <a:t>Isalberti</a:t>
            </a:r>
            <a:r>
              <a:rPr lang="fr-FR" altLang="fr-FR" sz="2000" dirty="0" smtClean="0"/>
              <a:t> et al., 2011</a:t>
            </a:r>
            <a:r>
              <a:rPr lang="fr-FR" altLang="fr-FR" sz="3000" dirty="0" smtClean="0"/>
              <a:t>)</a:t>
            </a:r>
          </a:p>
          <a:p>
            <a:pPr marL="0" indent="0" eaLnBrk="1" hangingPunct="1">
              <a:buFontTx/>
              <a:buNone/>
            </a:pPr>
            <a:endParaRPr lang="fr-FR" altLang="fr-FR" sz="5000" dirty="0" smtClean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570139"/>
              </p:ext>
            </p:extLst>
          </p:nvPr>
        </p:nvGraphicFramePr>
        <p:xfrm>
          <a:off x="683568" y="3140968"/>
          <a:ext cx="7499175" cy="2051163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669298"/>
                <a:gridCol w="1829877"/>
              </a:tblGrid>
              <a:tr h="683721">
                <a:tc>
                  <a:txBody>
                    <a:bodyPr/>
                    <a:lstStyle/>
                    <a:p>
                      <a:r>
                        <a:rPr lang="fr-BE" sz="3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Benzodiazépines</a:t>
                      </a:r>
                      <a:endParaRPr lang="fr-BE" sz="3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sz="3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  <a:endParaRPr lang="fr-BE" sz="3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83721">
                <a:tc>
                  <a:txBody>
                    <a:bodyPr/>
                    <a:lstStyle/>
                    <a:p>
                      <a:r>
                        <a:rPr lang="fr-BE" sz="3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Opiacés médicinaux</a:t>
                      </a:r>
                      <a:endParaRPr lang="fr-BE" sz="3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  <a:endParaRPr lang="fr-BE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83721">
                <a:tc>
                  <a:txBody>
                    <a:bodyPr/>
                    <a:lstStyle/>
                    <a:p>
                      <a:r>
                        <a:rPr lang="fr-BE" sz="3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Z-</a:t>
                      </a:r>
                      <a:r>
                        <a:rPr lang="fr-BE" sz="3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drugs</a:t>
                      </a:r>
                      <a:endParaRPr lang="fr-BE" sz="3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fr-BE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5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864</Words>
  <Application>Microsoft Office PowerPoint</Application>
  <PresentationFormat>Affichage à l'écran (4:3)</PresentationFormat>
  <Paragraphs>212</Paragraphs>
  <Slides>28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Thème Office</vt:lpstr>
      <vt:lpstr>Conduite sous influence de médicaments Mesure d’attitudes en Wallonie</vt:lpstr>
      <vt:lpstr>A W S R</vt:lpstr>
      <vt:lpstr>Consommation de médicaments</vt:lpstr>
      <vt:lpstr>Et au volant ?</vt:lpstr>
      <vt:lpstr>Présentation PowerPoint</vt:lpstr>
      <vt:lpstr>Présentation PowerPoint</vt:lpstr>
      <vt:lpstr>Médicaments ciblés</vt:lpstr>
      <vt:lpstr>Effets sur la conduite</vt:lpstr>
      <vt:lpstr>Rôle dans les accidents</vt:lpstr>
      <vt:lpstr>Rôle dans les accidents</vt:lpstr>
      <vt:lpstr>Étude de comportement ?</vt:lpstr>
      <vt:lpstr>Méthodologie</vt:lpstr>
      <vt:lpstr>Comportement avoué</vt:lpstr>
      <vt:lpstr>Comportement avoué</vt:lpstr>
      <vt:lpstr>Comportement avoué</vt:lpstr>
      <vt:lpstr>Comportement avoué</vt:lpstr>
      <vt:lpstr>Comportement par âge et sexe</vt:lpstr>
      <vt:lpstr>médicaments consommés</vt:lpstr>
      <vt:lpstr>Comparaison avec étude ESRA</vt:lpstr>
      <vt:lpstr>Raisons invoquées pour conduire sous influence</vt:lpstr>
      <vt:lpstr>Connaissance du risque</vt:lpstr>
      <vt:lpstr>Vecteurs d’information</vt:lpstr>
      <vt:lpstr>Acceptabilité sociale</vt:lpstr>
      <vt:lpstr>accidents avoués</vt:lpstr>
      <vt:lpstr>Conclusions</vt:lpstr>
      <vt:lpstr>Conclusions</vt:lpstr>
      <vt:lpstr>Conclusion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christine.koenigs</dc:creator>
  <cp:lastModifiedBy>francois.riguelle</cp:lastModifiedBy>
  <cp:revision>76</cp:revision>
  <dcterms:created xsi:type="dcterms:W3CDTF">2014-12-05T08:57:57Z</dcterms:created>
  <dcterms:modified xsi:type="dcterms:W3CDTF">2019-06-17T08:39:38Z</dcterms:modified>
</cp:coreProperties>
</file>